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71" r:id="rId5"/>
    <p:sldId id="269" r:id="rId6"/>
    <p:sldId id="281" r:id="rId7"/>
    <p:sldId id="272" r:id="rId8"/>
    <p:sldId id="273" r:id="rId9"/>
    <p:sldId id="274" r:id="rId10"/>
    <p:sldId id="277" r:id="rId11"/>
    <p:sldId id="270" r:id="rId12"/>
    <p:sldId id="280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3E3"/>
    <a:srgbClr val="CCCCCC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50" autoAdjust="0"/>
    <p:restoredTop sz="54841" autoAdjust="0"/>
  </p:normalViewPr>
  <p:slideViewPr>
    <p:cSldViewPr snapToGrid="0">
      <p:cViewPr varScale="1">
        <p:scale>
          <a:sx n="86" d="100"/>
          <a:sy n="86" d="100"/>
        </p:scale>
        <p:origin x="30" y="12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F0F506-8000-4ED6-B4B2-1208376ED917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C080E8-CA9D-44D3-9D20-68B6708118F5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800" b="1" dirty="0"/>
            <a:t>SOC</a:t>
          </a:r>
        </a:p>
      </dgm:t>
    </dgm:pt>
    <dgm:pt modelId="{ED1936EA-E0A4-4ADB-B090-5AD362F591EB}" type="parTrans" cxnId="{BA5AE7E7-4C19-432C-889D-3AA59CEF1F95}">
      <dgm:prSet/>
      <dgm:spPr/>
      <dgm:t>
        <a:bodyPr/>
        <a:lstStyle/>
        <a:p>
          <a:pPr algn="r"/>
          <a:endParaRPr lang="en-US"/>
        </a:p>
      </dgm:t>
    </dgm:pt>
    <dgm:pt modelId="{6BF8F548-1743-4FC2-ADD0-66825D4EC15D}" type="sibTrans" cxnId="{BA5AE7E7-4C19-432C-889D-3AA59CEF1F95}">
      <dgm:prSet/>
      <dgm:spPr/>
      <dgm:t>
        <a:bodyPr/>
        <a:lstStyle/>
        <a:p>
          <a:pPr algn="r"/>
          <a:endParaRPr lang="en-US"/>
        </a:p>
      </dgm:t>
    </dgm:pt>
    <dgm:pt modelId="{12E06E28-26AF-4A05-923B-38F01E8A6B1B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sz="1400" dirty="0"/>
            <a:t>Incident:</a:t>
          </a:r>
        </a:p>
      </dgm:t>
    </dgm:pt>
    <dgm:pt modelId="{B6CE925B-74E4-43E4-9658-1ABD88629682}" type="parTrans" cxnId="{47B38B9F-F107-49AC-A251-A87BB25601E7}">
      <dgm:prSet/>
      <dgm:spPr/>
      <dgm:t>
        <a:bodyPr/>
        <a:lstStyle/>
        <a:p>
          <a:pPr algn="r"/>
          <a:endParaRPr lang="en-US"/>
        </a:p>
      </dgm:t>
    </dgm:pt>
    <dgm:pt modelId="{82C9C311-5FD4-4A48-AAC7-A63914A212D0}" type="sibTrans" cxnId="{47B38B9F-F107-49AC-A251-A87BB25601E7}">
      <dgm:prSet/>
      <dgm:spPr/>
      <dgm:t>
        <a:bodyPr/>
        <a:lstStyle/>
        <a:p>
          <a:pPr algn="r"/>
          <a:endParaRPr lang="en-US"/>
        </a:p>
      </dgm:t>
    </dgm:pt>
    <dgm:pt modelId="{AC1E9291-1047-4EAD-A487-DC15FC090A85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800" b="1" dirty="0"/>
            <a:t>Change</a:t>
          </a:r>
        </a:p>
      </dgm:t>
    </dgm:pt>
    <dgm:pt modelId="{BF3A0D81-0C1E-462C-B641-0417236F2211}" type="parTrans" cxnId="{84243F9F-DBF9-48A0-AF02-D68BAF209489}">
      <dgm:prSet/>
      <dgm:spPr/>
      <dgm:t>
        <a:bodyPr/>
        <a:lstStyle/>
        <a:p>
          <a:pPr algn="r"/>
          <a:endParaRPr lang="en-US"/>
        </a:p>
      </dgm:t>
    </dgm:pt>
    <dgm:pt modelId="{B8BEBC92-BEED-4BCA-A267-491D30D362DE}" type="sibTrans" cxnId="{84243F9F-DBF9-48A0-AF02-D68BAF209489}">
      <dgm:prSet/>
      <dgm:spPr/>
      <dgm:t>
        <a:bodyPr/>
        <a:lstStyle/>
        <a:p>
          <a:pPr algn="r"/>
          <a:endParaRPr lang="en-US"/>
        </a:p>
      </dgm:t>
    </dgm:pt>
    <dgm:pt modelId="{BCD1CDD7-3171-43F3-B8D3-5BEE31154CF8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400" dirty="0"/>
            <a:t>Solution:</a:t>
          </a:r>
        </a:p>
      </dgm:t>
    </dgm:pt>
    <dgm:pt modelId="{88435F95-99B8-4BFE-A68C-20C321078AE1}" type="parTrans" cxnId="{4ABCB195-9424-475D-90B5-92F9557001BE}">
      <dgm:prSet/>
      <dgm:spPr/>
      <dgm:t>
        <a:bodyPr/>
        <a:lstStyle/>
        <a:p>
          <a:pPr algn="r"/>
          <a:endParaRPr lang="en-US"/>
        </a:p>
      </dgm:t>
    </dgm:pt>
    <dgm:pt modelId="{086B38FF-A9D1-4BC6-B357-56099A9064DC}" type="sibTrans" cxnId="{4ABCB195-9424-475D-90B5-92F9557001BE}">
      <dgm:prSet/>
      <dgm:spPr/>
      <dgm:t>
        <a:bodyPr/>
        <a:lstStyle/>
        <a:p>
          <a:pPr algn="r"/>
          <a:endParaRPr lang="en-US"/>
        </a:p>
      </dgm:t>
    </dgm:pt>
    <dgm:pt modelId="{7C4EFCAF-5D10-4FA4-BBAC-2656F3A00994}">
      <dgm:prSet phldrT="[Text]"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800" b="1" dirty="0"/>
            <a:t>Operate</a:t>
          </a:r>
        </a:p>
      </dgm:t>
    </dgm:pt>
    <dgm:pt modelId="{28504549-FCEB-4C2B-877A-D1D48E4B2397}" type="parTrans" cxnId="{50785EC9-AE1C-47D2-9B68-7C55E30DF1C2}">
      <dgm:prSet/>
      <dgm:spPr/>
      <dgm:t>
        <a:bodyPr/>
        <a:lstStyle/>
        <a:p>
          <a:pPr algn="r"/>
          <a:endParaRPr lang="en-US"/>
        </a:p>
      </dgm:t>
    </dgm:pt>
    <dgm:pt modelId="{BE7509B3-F1CB-421B-A6F7-C35FCF885649}" type="sibTrans" cxnId="{50785EC9-AE1C-47D2-9B68-7C55E30DF1C2}">
      <dgm:prSet/>
      <dgm:spPr/>
      <dgm:t>
        <a:bodyPr/>
        <a:lstStyle/>
        <a:p>
          <a:pPr algn="r"/>
          <a:endParaRPr lang="en-US"/>
        </a:p>
      </dgm:t>
    </dgm:pt>
    <dgm:pt modelId="{7AC0777A-DBF9-4E89-A967-F844BD683D9D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sz="1400" dirty="0"/>
            <a:t>Investigate</a:t>
          </a:r>
        </a:p>
      </dgm:t>
    </dgm:pt>
    <dgm:pt modelId="{EF5FECF9-A666-4DEE-8762-6540CDB1FC6D}" type="parTrans" cxnId="{7DE2345D-1B5B-4CBE-9FAE-6F307071D267}">
      <dgm:prSet/>
      <dgm:spPr/>
      <dgm:t>
        <a:bodyPr/>
        <a:lstStyle/>
        <a:p>
          <a:pPr algn="r"/>
          <a:endParaRPr lang="en-US"/>
        </a:p>
      </dgm:t>
    </dgm:pt>
    <dgm:pt modelId="{FB7BD148-BE26-434C-8B32-92E3DDDDE2C8}" type="sibTrans" cxnId="{7DE2345D-1B5B-4CBE-9FAE-6F307071D267}">
      <dgm:prSet/>
      <dgm:spPr/>
      <dgm:t>
        <a:bodyPr/>
        <a:lstStyle/>
        <a:p>
          <a:pPr algn="r"/>
          <a:endParaRPr lang="en-US"/>
        </a:p>
      </dgm:t>
    </dgm:pt>
    <dgm:pt modelId="{5644EDE5-8721-4090-A30C-58B74C919864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400" dirty="0"/>
            <a:t>Config change</a:t>
          </a:r>
        </a:p>
      </dgm:t>
    </dgm:pt>
    <dgm:pt modelId="{B8CE68D1-5A13-4B91-A999-5DB3D8C7378F}" type="parTrans" cxnId="{781A690C-F66E-4F35-BA58-266CC4564D6E}">
      <dgm:prSet/>
      <dgm:spPr/>
      <dgm:t>
        <a:bodyPr/>
        <a:lstStyle/>
        <a:p>
          <a:pPr algn="r"/>
          <a:endParaRPr lang="en-US"/>
        </a:p>
      </dgm:t>
    </dgm:pt>
    <dgm:pt modelId="{82E4EA90-0BF0-44ED-9891-9D05F782DAE3}" type="sibTrans" cxnId="{781A690C-F66E-4F35-BA58-266CC4564D6E}">
      <dgm:prSet/>
      <dgm:spPr/>
      <dgm:t>
        <a:bodyPr/>
        <a:lstStyle/>
        <a:p>
          <a:pPr algn="r"/>
          <a:endParaRPr lang="en-US"/>
        </a:p>
      </dgm:t>
    </dgm:pt>
    <dgm:pt modelId="{06632EF8-C139-4C91-A0E9-E107CA58F73C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400" dirty="0"/>
            <a:t>Rule change</a:t>
          </a:r>
        </a:p>
      </dgm:t>
    </dgm:pt>
    <dgm:pt modelId="{5F11C19F-87B3-4381-AF82-DBEBEC6B5DD8}" type="parTrans" cxnId="{054EE10E-44B3-47A2-BDD6-BD2F66A26382}">
      <dgm:prSet/>
      <dgm:spPr/>
      <dgm:t>
        <a:bodyPr/>
        <a:lstStyle/>
        <a:p>
          <a:pPr algn="r"/>
          <a:endParaRPr lang="en-US"/>
        </a:p>
      </dgm:t>
    </dgm:pt>
    <dgm:pt modelId="{D0011C0D-4D6F-4C3E-A144-DA8CAF28B773}" type="sibTrans" cxnId="{054EE10E-44B3-47A2-BDD6-BD2F66A26382}">
      <dgm:prSet/>
      <dgm:spPr/>
      <dgm:t>
        <a:bodyPr/>
        <a:lstStyle/>
        <a:p>
          <a:pPr algn="r"/>
          <a:endParaRPr lang="en-US"/>
        </a:p>
      </dgm:t>
    </dgm:pt>
    <dgm:pt modelId="{4407D8F6-F64D-47D5-96EC-B587884702D8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400" dirty="0"/>
            <a:t>Real attack</a:t>
          </a:r>
          <a:endParaRPr lang="en-US" sz="1600" dirty="0"/>
        </a:p>
      </dgm:t>
    </dgm:pt>
    <dgm:pt modelId="{FABBDA5C-1BF1-45F9-BF94-02D9A2B63939}" type="parTrans" cxnId="{16926C6C-98B7-4D6F-859A-819674B71554}">
      <dgm:prSet/>
      <dgm:spPr/>
      <dgm:t>
        <a:bodyPr/>
        <a:lstStyle/>
        <a:p>
          <a:pPr algn="r"/>
          <a:endParaRPr lang="en-US"/>
        </a:p>
      </dgm:t>
    </dgm:pt>
    <dgm:pt modelId="{1145189E-18BB-4E73-83C7-29E517AEA8FA}" type="sibTrans" cxnId="{16926C6C-98B7-4D6F-859A-819674B71554}">
      <dgm:prSet/>
      <dgm:spPr/>
      <dgm:t>
        <a:bodyPr/>
        <a:lstStyle/>
        <a:p>
          <a:pPr algn="r"/>
          <a:endParaRPr lang="en-US"/>
        </a:p>
      </dgm:t>
    </dgm:pt>
    <dgm:pt modelId="{F80EB1B5-792E-46D2-8F17-3594399FAE74}">
      <dgm:prSet custT="1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pPr algn="r"/>
          <a:r>
            <a:rPr lang="en-US" sz="1400" b="1" dirty="0"/>
            <a:t>IT Sec</a:t>
          </a:r>
          <a:r>
            <a:rPr lang="bg-BG" sz="1400" b="1" dirty="0"/>
            <a:t> </a:t>
          </a:r>
          <a:r>
            <a:rPr lang="en-US" sz="1400" b="1" dirty="0"/>
            <a:t>Monitoring</a:t>
          </a:r>
        </a:p>
      </dgm:t>
    </dgm:pt>
    <dgm:pt modelId="{8083D342-D98D-4688-9406-04967B5E65C1}" type="parTrans" cxnId="{D47269D1-C98F-49F2-8A11-3A2B46812775}">
      <dgm:prSet/>
      <dgm:spPr/>
      <dgm:t>
        <a:bodyPr/>
        <a:lstStyle/>
        <a:p>
          <a:pPr algn="r"/>
          <a:endParaRPr lang="en-US"/>
        </a:p>
      </dgm:t>
    </dgm:pt>
    <dgm:pt modelId="{6169EC80-6F66-4BB0-80DD-EDCAA6B9C5E6}" type="sibTrans" cxnId="{D47269D1-C98F-49F2-8A11-3A2B46812775}">
      <dgm:prSet/>
      <dgm:spPr/>
      <dgm:t>
        <a:bodyPr/>
        <a:lstStyle/>
        <a:p>
          <a:pPr algn="r"/>
          <a:endParaRPr lang="en-US"/>
        </a:p>
      </dgm:t>
    </dgm:pt>
    <dgm:pt modelId="{C5939505-7639-43B5-855D-F62DE1A7764A}">
      <dgm:prSet custT="1"/>
      <dgm:spPr>
        <a:ln>
          <a:solidFill>
            <a:schemeClr val="tx1"/>
          </a:solidFill>
        </a:ln>
      </dgm:spPr>
      <dgm:t>
        <a:bodyPr/>
        <a:lstStyle/>
        <a:p>
          <a:pPr algn="l"/>
          <a:r>
            <a:rPr lang="en-US" sz="1400" dirty="0"/>
            <a:t>Receive Events</a:t>
          </a:r>
        </a:p>
      </dgm:t>
    </dgm:pt>
    <dgm:pt modelId="{DC220759-D70C-4FA1-B0FA-C721D6354B73}" type="parTrans" cxnId="{DB97785D-7C65-4E47-BB98-4C59034F7F0F}">
      <dgm:prSet/>
      <dgm:spPr/>
      <dgm:t>
        <a:bodyPr/>
        <a:lstStyle/>
        <a:p>
          <a:pPr algn="r"/>
          <a:endParaRPr lang="en-US"/>
        </a:p>
      </dgm:t>
    </dgm:pt>
    <dgm:pt modelId="{F7A109FB-0A81-40D5-9ED2-EAD005D765BD}" type="sibTrans" cxnId="{DB97785D-7C65-4E47-BB98-4C59034F7F0F}">
      <dgm:prSet/>
      <dgm:spPr/>
      <dgm:t>
        <a:bodyPr/>
        <a:lstStyle/>
        <a:p>
          <a:pPr algn="r"/>
          <a:endParaRPr lang="en-US"/>
        </a:p>
      </dgm:t>
    </dgm:pt>
    <dgm:pt modelId="{290E4E83-2654-42C7-A08B-D17E55496561}">
      <dgm:prSet custT="1"/>
      <dgm:spPr>
        <a:ln>
          <a:solidFill>
            <a:schemeClr val="tx1"/>
          </a:solidFill>
        </a:ln>
      </dgm:spPr>
      <dgm:t>
        <a:bodyPr/>
        <a:lstStyle/>
        <a:p>
          <a:pPr algn="l"/>
          <a:r>
            <a:rPr lang="en-US" sz="1400" dirty="0"/>
            <a:t>Correlate</a:t>
          </a:r>
        </a:p>
      </dgm:t>
    </dgm:pt>
    <dgm:pt modelId="{EAA29D47-7EFB-4771-B172-F9F84F46D7D4}" type="parTrans" cxnId="{47FCF9D6-A159-461B-B784-9BE8C98A51E3}">
      <dgm:prSet/>
      <dgm:spPr/>
      <dgm:t>
        <a:bodyPr/>
        <a:lstStyle/>
        <a:p>
          <a:pPr algn="r"/>
          <a:endParaRPr lang="en-US"/>
        </a:p>
      </dgm:t>
    </dgm:pt>
    <dgm:pt modelId="{4C6B4D51-A377-4B4A-AF96-61A199365A36}" type="sibTrans" cxnId="{47FCF9D6-A159-461B-B784-9BE8C98A51E3}">
      <dgm:prSet/>
      <dgm:spPr/>
      <dgm:t>
        <a:bodyPr/>
        <a:lstStyle/>
        <a:p>
          <a:pPr algn="r"/>
          <a:endParaRPr lang="en-US"/>
        </a:p>
      </dgm:t>
    </dgm:pt>
    <dgm:pt modelId="{109D89C0-E18D-40CD-945E-692E8C29B266}">
      <dgm:prSet custT="1"/>
      <dgm:spPr>
        <a:ln>
          <a:solidFill>
            <a:schemeClr val="tx1"/>
          </a:solidFill>
        </a:ln>
      </dgm:spPr>
      <dgm:t>
        <a:bodyPr/>
        <a:lstStyle/>
        <a:p>
          <a:pPr algn="l"/>
          <a:r>
            <a:rPr lang="en-US" sz="1400" dirty="0"/>
            <a:t>Rule building</a:t>
          </a:r>
        </a:p>
      </dgm:t>
    </dgm:pt>
    <dgm:pt modelId="{8EA6440F-C6C3-4605-98EA-85222F32D216}" type="parTrans" cxnId="{682302AA-671C-484F-A175-BB803BB14104}">
      <dgm:prSet/>
      <dgm:spPr/>
      <dgm:t>
        <a:bodyPr/>
        <a:lstStyle/>
        <a:p>
          <a:pPr algn="r"/>
          <a:endParaRPr lang="en-US"/>
        </a:p>
      </dgm:t>
    </dgm:pt>
    <dgm:pt modelId="{00392D9D-E6C2-49DD-A389-AA463AA2A515}" type="sibTrans" cxnId="{682302AA-671C-484F-A175-BB803BB14104}">
      <dgm:prSet/>
      <dgm:spPr/>
      <dgm:t>
        <a:bodyPr/>
        <a:lstStyle/>
        <a:p>
          <a:pPr algn="r"/>
          <a:endParaRPr lang="en-US"/>
        </a:p>
      </dgm:t>
    </dgm:pt>
    <dgm:pt modelId="{408DFD65-4783-46A8-8E52-5A7479F3D94E}" type="pres">
      <dgm:prSet presAssocID="{B7F0F506-8000-4ED6-B4B2-1208376ED91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E0FB0F10-FEA8-4D38-9956-D32F97055419}" type="pres">
      <dgm:prSet presAssocID="{B7F0F506-8000-4ED6-B4B2-1208376ED917}" presName="children" presStyleCnt="0"/>
      <dgm:spPr/>
    </dgm:pt>
    <dgm:pt modelId="{81F1305F-090E-4654-A669-96A57D37CD79}" type="pres">
      <dgm:prSet presAssocID="{B7F0F506-8000-4ED6-B4B2-1208376ED917}" presName="child1group" presStyleCnt="0"/>
      <dgm:spPr/>
    </dgm:pt>
    <dgm:pt modelId="{55CEB36F-E0D5-44E0-BD7B-02BF52B5B2EB}" type="pres">
      <dgm:prSet presAssocID="{B7F0F506-8000-4ED6-B4B2-1208376ED917}" presName="child1" presStyleLbl="bgAcc1" presStyleIdx="0" presStyleCnt="3" custScaleX="103240" custScaleY="68870"/>
      <dgm:spPr/>
    </dgm:pt>
    <dgm:pt modelId="{5322677A-8724-4F99-91B5-A5E675819F37}" type="pres">
      <dgm:prSet presAssocID="{B7F0F506-8000-4ED6-B4B2-1208376ED917}" presName="child1Text" presStyleLbl="bgAcc1" presStyleIdx="0" presStyleCnt="3">
        <dgm:presLayoutVars>
          <dgm:bulletEnabled val="1"/>
        </dgm:presLayoutVars>
      </dgm:prSet>
      <dgm:spPr/>
    </dgm:pt>
    <dgm:pt modelId="{46918162-E5A4-4305-8E57-F18CC4140B59}" type="pres">
      <dgm:prSet presAssocID="{B7F0F506-8000-4ED6-B4B2-1208376ED917}" presName="child2group" presStyleCnt="0"/>
      <dgm:spPr/>
    </dgm:pt>
    <dgm:pt modelId="{FE7535C9-3256-4C01-A3A0-B97CE137792E}" type="pres">
      <dgm:prSet presAssocID="{B7F0F506-8000-4ED6-B4B2-1208376ED917}" presName="child2" presStyleLbl="bgAcc1" presStyleIdx="1" presStyleCnt="3" custScaleX="122468" custLinFactNeighborX="6320" custLinFactNeighborY="6951"/>
      <dgm:spPr/>
    </dgm:pt>
    <dgm:pt modelId="{B3F2BDE4-78C5-42E0-AA9E-7060B461B98D}" type="pres">
      <dgm:prSet presAssocID="{B7F0F506-8000-4ED6-B4B2-1208376ED917}" presName="child2Text" presStyleLbl="bgAcc1" presStyleIdx="1" presStyleCnt="3">
        <dgm:presLayoutVars>
          <dgm:bulletEnabled val="1"/>
        </dgm:presLayoutVars>
      </dgm:prSet>
      <dgm:spPr/>
    </dgm:pt>
    <dgm:pt modelId="{487F022D-297D-4B5A-8F38-81A72DA0FB8E}" type="pres">
      <dgm:prSet presAssocID="{B7F0F506-8000-4ED6-B4B2-1208376ED917}" presName="child4group" presStyleCnt="0"/>
      <dgm:spPr/>
    </dgm:pt>
    <dgm:pt modelId="{C028E63E-301D-46C7-B4E0-4E4C3BFC598F}" type="pres">
      <dgm:prSet presAssocID="{B7F0F506-8000-4ED6-B4B2-1208376ED917}" presName="child4" presStyleLbl="bgAcc1" presStyleIdx="2" presStyleCnt="3" custScaleX="94431" custScaleY="103478"/>
      <dgm:spPr/>
    </dgm:pt>
    <dgm:pt modelId="{C2A0E035-8E8B-4825-8722-490B6BEFE06C}" type="pres">
      <dgm:prSet presAssocID="{B7F0F506-8000-4ED6-B4B2-1208376ED917}" presName="child4Text" presStyleLbl="bgAcc1" presStyleIdx="2" presStyleCnt="3">
        <dgm:presLayoutVars>
          <dgm:bulletEnabled val="1"/>
        </dgm:presLayoutVars>
      </dgm:prSet>
      <dgm:spPr/>
    </dgm:pt>
    <dgm:pt modelId="{76FFC2DD-4C00-4FF5-AD03-21FE0FB81465}" type="pres">
      <dgm:prSet presAssocID="{B7F0F506-8000-4ED6-B4B2-1208376ED917}" presName="childPlaceholder" presStyleCnt="0"/>
      <dgm:spPr/>
    </dgm:pt>
    <dgm:pt modelId="{AFCC3D7B-D52E-4A96-83E7-624E617AF943}" type="pres">
      <dgm:prSet presAssocID="{B7F0F506-8000-4ED6-B4B2-1208376ED917}" presName="circle" presStyleCnt="0"/>
      <dgm:spPr/>
    </dgm:pt>
    <dgm:pt modelId="{2ACC3B2F-13D4-4DCD-9949-06E4CE5EA5E6}" type="pres">
      <dgm:prSet presAssocID="{B7F0F506-8000-4ED6-B4B2-1208376ED917}" presName="quadrant1" presStyleLbl="node1" presStyleIdx="0" presStyleCnt="4" custLinFactNeighborX="-1151" custLinFactNeighborY="694">
        <dgm:presLayoutVars>
          <dgm:chMax val="1"/>
          <dgm:bulletEnabled val="1"/>
        </dgm:presLayoutVars>
      </dgm:prSet>
      <dgm:spPr/>
    </dgm:pt>
    <dgm:pt modelId="{54A0EA58-62EB-42A6-87E1-6CA5CD036F27}" type="pres">
      <dgm:prSet presAssocID="{B7F0F506-8000-4ED6-B4B2-1208376ED917}" presName="quadrant2" presStyleLbl="node1" presStyleIdx="1" presStyleCnt="4" custLinFactNeighborX="-1656" custLinFactNeighborY="183">
        <dgm:presLayoutVars>
          <dgm:chMax val="1"/>
          <dgm:bulletEnabled val="1"/>
        </dgm:presLayoutVars>
      </dgm:prSet>
      <dgm:spPr/>
    </dgm:pt>
    <dgm:pt modelId="{B27B2653-6E11-4949-BF63-C60BB2DFF91B}" type="pres">
      <dgm:prSet presAssocID="{B7F0F506-8000-4ED6-B4B2-1208376ED917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6EA4C2AB-3D5C-4F59-93AD-92A02D28CEB1}" type="pres">
      <dgm:prSet presAssocID="{B7F0F506-8000-4ED6-B4B2-1208376ED917}" presName="quadrant4" presStyleLbl="node1" presStyleIdx="3" presStyleCnt="4" custLinFactNeighborX="-1078" custLinFactNeighborY="1425">
        <dgm:presLayoutVars>
          <dgm:chMax val="1"/>
          <dgm:bulletEnabled val="1"/>
        </dgm:presLayoutVars>
      </dgm:prSet>
      <dgm:spPr/>
    </dgm:pt>
    <dgm:pt modelId="{13013644-5612-406D-8FE3-AB5F2276F44E}" type="pres">
      <dgm:prSet presAssocID="{B7F0F506-8000-4ED6-B4B2-1208376ED917}" presName="quadrantPlaceholder" presStyleCnt="0"/>
      <dgm:spPr/>
    </dgm:pt>
    <dgm:pt modelId="{1E312F4E-53EE-456E-B4C5-3C97F100CE4C}" type="pres">
      <dgm:prSet presAssocID="{B7F0F506-8000-4ED6-B4B2-1208376ED917}" presName="center1" presStyleLbl="fgShp" presStyleIdx="0" presStyleCnt="2"/>
      <dgm:spPr>
        <a:solidFill>
          <a:schemeClr val="tx1"/>
        </a:solidFill>
        <a:ln>
          <a:solidFill>
            <a:schemeClr val="bg1"/>
          </a:solidFill>
        </a:ln>
      </dgm:spPr>
    </dgm:pt>
    <dgm:pt modelId="{B23DF760-AEA4-429D-9D5E-9EDABC849F20}" type="pres">
      <dgm:prSet presAssocID="{B7F0F506-8000-4ED6-B4B2-1208376ED917}" presName="center2" presStyleLbl="fgShp" presStyleIdx="1" presStyleCnt="2"/>
      <dgm:spPr>
        <a:solidFill>
          <a:schemeClr val="tx1"/>
        </a:solidFill>
      </dgm:spPr>
    </dgm:pt>
  </dgm:ptLst>
  <dgm:cxnLst>
    <dgm:cxn modelId="{5CCE6D03-D6DD-44C1-B64D-5073E35A381F}" type="presOf" srcId="{AC1E9291-1047-4EAD-A487-DC15FC090A85}" destId="{54A0EA58-62EB-42A6-87E1-6CA5CD036F27}" srcOrd="0" destOrd="0" presId="urn:microsoft.com/office/officeart/2005/8/layout/cycle4"/>
    <dgm:cxn modelId="{A507C208-44D6-4342-99B9-2B91A503D96B}" type="presOf" srcId="{F80EB1B5-792E-46D2-8F17-3594399FAE74}" destId="{6EA4C2AB-3D5C-4F59-93AD-92A02D28CEB1}" srcOrd="0" destOrd="0" presId="urn:microsoft.com/office/officeart/2005/8/layout/cycle4"/>
    <dgm:cxn modelId="{781A690C-F66E-4F35-BA58-266CC4564D6E}" srcId="{BCD1CDD7-3171-43F3-B8D3-5BEE31154CF8}" destId="{5644EDE5-8721-4090-A30C-58B74C919864}" srcOrd="0" destOrd="0" parTransId="{B8CE68D1-5A13-4B91-A999-5DB3D8C7378F}" sibTransId="{82E4EA90-0BF0-44ED-9891-9D05F782DAE3}"/>
    <dgm:cxn modelId="{054EE10E-44B3-47A2-BDD6-BD2F66A26382}" srcId="{BCD1CDD7-3171-43F3-B8D3-5BEE31154CF8}" destId="{06632EF8-C139-4C91-A0E9-E107CA58F73C}" srcOrd="1" destOrd="0" parTransId="{5F11C19F-87B3-4381-AF82-DBEBEC6B5DD8}" sibTransId="{D0011C0D-4D6F-4C3E-A144-DA8CAF28B773}"/>
    <dgm:cxn modelId="{54E4251B-0477-4876-BDDD-7A88349F371E}" type="presOf" srcId="{4407D8F6-F64D-47D5-96EC-B587884702D8}" destId="{B3F2BDE4-78C5-42E0-AA9E-7060B461B98D}" srcOrd="1" destOrd="3" presId="urn:microsoft.com/office/officeart/2005/8/layout/cycle4"/>
    <dgm:cxn modelId="{A70B4126-D18B-4929-A5D5-0EE8F568E4EC}" type="presOf" srcId="{7AC0777A-DBF9-4E89-A967-F844BD683D9D}" destId="{55CEB36F-E0D5-44E0-BD7B-02BF52B5B2EB}" srcOrd="0" destOrd="1" presId="urn:microsoft.com/office/officeart/2005/8/layout/cycle4"/>
    <dgm:cxn modelId="{60797229-7605-4342-8AEC-4888FCBB823A}" type="presOf" srcId="{109D89C0-E18D-40CD-945E-692E8C29B266}" destId="{C2A0E035-8E8B-4825-8722-490B6BEFE06C}" srcOrd="1" destOrd="2" presId="urn:microsoft.com/office/officeart/2005/8/layout/cycle4"/>
    <dgm:cxn modelId="{D8D7D72F-0F7C-41F6-8482-D2F4A34C305C}" type="presOf" srcId="{7C4EFCAF-5D10-4FA4-BBAC-2656F3A00994}" destId="{B27B2653-6E11-4949-BF63-C60BB2DFF91B}" srcOrd="0" destOrd="0" presId="urn:microsoft.com/office/officeart/2005/8/layout/cycle4"/>
    <dgm:cxn modelId="{F9CE433D-2F12-4137-AADD-ADAA1D3E7033}" type="presOf" srcId="{B7F0F506-8000-4ED6-B4B2-1208376ED917}" destId="{408DFD65-4783-46A8-8E52-5A7479F3D94E}" srcOrd="0" destOrd="0" presId="urn:microsoft.com/office/officeart/2005/8/layout/cycle4"/>
    <dgm:cxn modelId="{7DE2345D-1B5B-4CBE-9FAE-6F307071D267}" srcId="{12E06E28-26AF-4A05-923B-38F01E8A6B1B}" destId="{7AC0777A-DBF9-4E89-A967-F844BD683D9D}" srcOrd="0" destOrd="0" parTransId="{EF5FECF9-A666-4DEE-8762-6540CDB1FC6D}" sibTransId="{FB7BD148-BE26-434C-8B32-92E3DDDDE2C8}"/>
    <dgm:cxn modelId="{DB97785D-7C65-4E47-BB98-4C59034F7F0F}" srcId="{F80EB1B5-792E-46D2-8F17-3594399FAE74}" destId="{C5939505-7639-43B5-855D-F62DE1A7764A}" srcOrd="0" destOrd="0" parTransId="{DC220759-D70C-4FA1-B0FA-C721D6354B73}" sibTransId="{F7A109FB-0A81-40D5-9ED2-EAD005D765BD}"/>
    <dgm:cxn modelId="{2DBE6545-E59A-47C4-AF24-9FB0C3001C5E}" type="presOf" srcId="{C2C080E8-CA9D-44D3-9D20-68B6708118F5}" destId="{2ACC3B2F-13D4-4DCD-9949-06E4CE5EA5E6}" srcOrd="0" destOrd="0" presId="urn:microsoft.com/office/officeart/2005/8/layout/cycle4"/>
    <dgm:cxn modelId="{9AFD4F66-0B13-4815-B6A0-A90344B0484F}" type="presOf" srcId="{06632EF8-C139-4C91-A0E9-E107CA58F73C}" destId="{FE7535C9-3256-4C01-A3A0-B97CE137792E}" srcOrd="0" destOrd="2" presId="urn:microsoft.com/office/officeart/2005/8/layout/cycle4"/>
    <dgm:cxn modelId="{6FC61C4C-8957-482D-9EEC-88719447C40B}" type="presOf" srcId="{12E06E28-26AF-4A05-923B-38F01E8A6B1B}" destId="{5322677A-8724-4F99-91B5-A5E675819F37}" srcOrd="1" destOrd="0" presId="urn:microsoft.com/office/officeart/2005/8/layout/cycle4"/>
    <dgm:cxn modelId="{16926C6C-98B7-4D6F-859A-819674B71554}" srcId="{BCD1CDD7-3171-43F3-B8D3-5BEE31154CF8}" destId="{4407D8F6-F64D-47D5-96EC-B587884702D8}" srcOrd="2" destOrd="0" parTransId="{FABBDA5C-1BF1-45F9-BF94-02D9A2B63939}" sibTransId="{1145189E-18BB-4E73-83C7-29E517AEA8FA}"/>
    <dgm:cxn modelId="{ADFC5C70-DE69-4174-86B8-085DCFBDFC46}" type="presOf" srcId="{C5939505-7639-43B5-855D-F62DE1A7764A}" destId="{C2A0E035-8E8B-4825-8722-490B6BEFE06C}" srcOrd="1" destOrd="0" presId="urn:microsoft.com/office/officeart/2005/8/layout/cycle4"/>
    <dgm:cxn modelId="{27040D77-09B2-4A35-B88C-63C60D603DB3}" type="presOf" srcId="{5644EDE5-8721-4090-A30C-58B74C919864}" destId="{B3F2BDE4-78C5-42E0-AA9E-7060B461B98D}" srcOrd="1" destOrd="1" presId="urn:microsoft.com/office/officeart/2005/8/layout/cycle4"/>
    <dgm:cxn modelId="{63F1B17C-EB22-4B6F-92AA-D39F2A363B1E}" type="presOf" srcId="{7AC0777A-DBF9-4E89-A967-F844BD683D9D}" destId="{5322677A-8724-4F99-91B5-A5E675819F37}" srcOrd="1" destOrd="1" presId="urn:microsoft.com/office/officeart/2005/8/layout/cycle4"/>
    <dgm:cxn modelId="{09897B8D-6626-4ABC-9F3D-CD5675A4107C}" type="presOf" srcId="{12E06E28-26AF-4A05-923B-38F01E8A6B1B}" destId="{55CEB36F-E0D5-44E0-BD7B-02BF52B5B2EB}" srcOrd="0" destOrd="0" presId="urn:microsoft.com/office/officeart/2005/8/layout/cycle4"/>
    <dgm:cxn modelId="{4ABCB195-9424-475D-90B5-92F9557001BE}" srcId="{AC1E9291-1047-4EAD-A487-DC15FC090A85}" destId="{BCD1CDD7-3171-43F3-B8D3-5BEE31154CF8}" srcOrd="0" destOrd="0" parTransId="{88435F95-99B8-4BFE-A68C-20C321078AE1}" sibTransId="{086B38FF-A9D1-4BC6-B357-56099A9064DC}"/>
    <dgm:cxn modelId="{84243F9F-DBF9-48A0-AF02-D68BAF209489}" srcId="{B7F0F506-8000-4ED6-B4B2-1208376ED917}" destId="{AC1E9291-1047-4EAD-A487-DC15FC090A85}" srcOrd="1" destOrd="0" parTransId="{BF3A0D81-0C1E-462C-B641-0417236F2211}" sibTransId="{B8BEBC92-BEED-4BCA-A267-491D30D362DE}"/>
    <dgm:cxn modelId="{47B38B9F-F107-49AC-A251-A87BB25601E7}" srcId="{C2C080E8-CA9D-44D3-9D20-68B6708118F5}" destId="{12E06E28-26AF-4A05-923B-38F01E8A6B1B}" srcOrd="0" destOrd="0" parTransId="{B6CE925B-74E4-43E4-9658-1ABD88629682}" sibTransId="{82C9C311-5FD4-4A48-AAC7-A63914A212D0}"/>
    <dgm:cxn modelId="{682302AA-671C-484F-A175-BB803BB14104}" srcId="{F80EB1B5-792E-46D2-8F17-3594399FAE74}" destId="{109D89C0-E18D-40CD-945E-692E8C29B266}" srcOrd="2" destOrd="0" parTransId="{8EA6440F-C6C3-4605-98EA-85222F32D216}" sibTransId="{00392D9D-E6C2-49DD-A389-AA463AA2A515}"/>
    <dgm:cxn modelId="{86A89BAF-598B-46BD-B89B-D13CDBC099C3}" type="presOf" srcId="{BCD1CDD7-3171-43F3-B8D3-5BEE31154CF8}" destId="{B3F2BDE4-78C5-42E0-AA9E-7060B461B98D}" srcOrd="1" destOrd="0" presId="urn:microsoft.com/office/officeart/2005/8/layout/cycle4"/>
    <dgm:cxn modelId="{3A3A36B4-CAD5-4B90-A315-7AD338B48E78}" type="presOf" srcId="{C5939505-7639-43B5-855D-F62DE1A7764A}" destId="{C028E63E-301D-46C7-B4E0-4E4C3BFC598F}" srcOrd="0" destOrd="0" presId="urn:microsoft.com/office/officeart/2005/8/layout/cycle4"/>
    <dgm:cxn modelId="{CCE33AC3-3E10-487C-B914-BECE430553C5}" type="presOf" srcId="{290E4E83-2654-42C7-A08B-D17E55496561}" destId="{C2A0E035-8E8B-4825-8722-490B6BEFE06C}" srcOrd="1" destOrd="1" presId="urn:microsoft.com/office/officeart/2005/8/layout/cycle4"/>
    <dgm:cxn modelId="{28808AC3-2A34-48E2-9683-F379042DF73F}" type="presOf" srcId="{BCD1CDD7-3171-43F3-B8D3-5BEE31154CF8}" destId="{FE7535C9-3256-4C01-A3A0-B97CE137792E}" srcOrd="0" destOrd="0" presId="urn:microsoft.com/office/officeart/2005/8/layout/cycle4"/>
    <dgm:cxn modelId="{33094DC7-C70B-422A-AB29-C5560A961CCD}" type="presOf" srcId="{5644EDE5-8721-4090-A30C-58B74C919864}" destId="{FE7535C9-3256-4C01-A3A0-B97CE137792E}" srcOrd="0" destOrd="1" presId="urn:microsoft.com/office/officeart/2005/8/layout/cycle4"/>
    <dgm:cxn modelId="{50785EC9-AE1C-47D2-9B68-7C55E30DF1C2}" srcId="{B7F0F506-8000-4ED6-B4B2-1208376ED917}" destId="{7C4EFCAF-5D10-4FA4-BBAC-2656F3A00994}" srcOrd="2" destOrd="0" parTransId="{28504549-FCEB-4C2B-877A-D1D48E4B2397}" sibTransId="{BE7509B3-F1CB-421B-A6F7-C35FCF885649}"/>
    <dgm:cxn modelId="{5C4E4EC9-B681-4289-A267-452D09D42354}" type="presOf" srcId="{109D89C0-E18D-40CD-945E-692E8C29B266}" destId="{C028E63E-301D-46C7-B4E0-4E4C3BFC598F}" srcOrd="0" destOrd="2" presId="urn:microsoft.com/office/officeart/2005/8/layout/cycle4"/>
    <dgm:cxn modelId="{27BEB8CF-C03E-4C71-825B-4863398A72FB}" type="presOf" srcId="{06632EF8-C139-4C91-A0E9-E107CA58F73C}" destId="{B3F2BDE4-78C5-42E0-AA9E-7060B461B98D}" srcOrd="1" destOrd="2" presId="urn:microsoft.com/office/officeart/2005/8/layout/cycle4"/>
    <dgm:cxn modelId="{D47269D1-C98F-49F2-8A11-3A2B46812775}" srcId="{B7F0F506-8000-4ED6-B4B2-1208376ED917}" destId="{F80EB1B5-792E-46D2-8F17-3594399FAE74}" srcOrd="3" destOrd="0" parTransId="{8083D342-D98D-4688-9406-04967B5E65C1}" sibTransId="{6169EC80-6F66-4BB0-80DD-EDCAA6B9C5E6}"/>
    <dgm:cxn modelId="{69F488D6-B426-421A-8397-C20DE6CA3BDE}" type="presOf" srcId="{290E4E83-2654-42C7-A08B-D17E55496561}" destId="{C028E63E-301D-46C7-B4E0-4E4C3BFC598F}" srcOrd="0" destOrd="1" presId="urn:microsoft.com/office/officeart/2005/8/layout/cycle4"/>
    <dgm:cxn modelId="{47FCF9D6-A159-461B-B784-9BE8C98A51E3}" srcId="{F80EB1B5-792E-46D2-8F17-3594399FAE74}" destId="{290E4E83-2654-42C7-A08B-D17E55496561}" srcOrd="1" destOrd="0" parTransId="{EAA29D47-7EFB-4771-B172-F9F84F46D7D4}" sibTransId="{4C6B4D51-A377-4B4A-AF96-61A199365A36}"/>
    <dgm:cxn modelId="{BA5AE7E7-4C19-432C-889D-3AA59CEF1F95}" srcId="{B7F0F506-8000-4ED6-B4B2-1208376ED917}" destId="{C2C080E8-CA9D-44D3-9D20-68B6708118F5}" srcOrd="0" destOrd="0" parTransId="{ED1936EA-E0A4-4ADB-B090-5AD362F591EB}" sibTransId="{6BF8F548-1743-4FC2-ADD0-66825D4EC15D}"/>
    <dgm:cxn modelId="{411888ED-1EB4-4A46-8064-81099B1AC631}" type="presOf" srcId="{4407D8F6-F64D-47D5-96EC-B587884702D8}" destId="{FE7535C9-3256-4C01-A3A0-B97CE137792E}" srcOrd="0" destOrd="3" presId="urn:microsoft.com/office/officeart/2005/8/layout/cycle4"/>
    <dgm:cxn modelId="{211682DB-14AE-47C7-A64D-912797F73A24}" type="presParOf" srcId="{408DFD65-4783-46A8-8E52-5A7479F3D94E}" destId="{E0FB0F10-FEA8-4D38-9956-D32F97055419}" srcOrd="0" destOrd="0" presId="urn:microsoft.com/office/officeart/2005/8/layout/cycle4"/>
    <dgm:cxn modelId="{4DE4364C-F390-46F4-839B-060201CC5DAC}" type="presParOf" srcId="{E0FB0F10-FEA8-4D38-9956-D32F97055419}" destId="{81F1305F-090E-4654-A669-96A57D37CD79}" srcOrd="0" destOrd="0" presId="urn:microsoft.com/office/officeart/2005/8/layout/cycle4"/>
    <dgm:cxn modelId="{6856D355-C7C7-4F37-A05D-6A0825A7EB24}" type="presParOf" srcId="{81F1305F-090E-4654-A669-96A57D37CD79}" destId="{55CEB36F-E0D5-44E0-BD7B-02BF52B5B2EB}" srcOrd="0" destOrd="0" presId="urn:microsoft.com/office/officeart/2005/8/layout/cycle4"/>
    <dgm:cxn modelId="{600070E6-A24A-47E0-93FA-2D1969C2D3B5}" type="presParOf" srcId="{81F1305F-090E-4654-A669-96A57D37CD79}" destId="{5322677A-8724-4F99-91B5-A5E675819F37}" srcOrd="1" destOrd="0" presId="urn:microsoft.com/office/officeart/2005/8/layout/cycle4"/>
    <dgm:cxn modelId="{CBE978C9-DFE5-4A60-88A1-9EEC6531D467}" type="presParOf" srcId="{E0FB0F10-FEA8-4D38-9956-D32F97055419}" destId="{46918162-E5A4-4305-8E57-F18CC4140B59}" srcOrd="1" destOrd="0" presId="urn:microsoft.com/office/officeart/2005/8/layout/cycle4"/>
    <dgm:cxn modelId="{4A77135A-1B17-40D0-B757-6D5D2EB7E082}" type="presParOf" srcId="{46918162-E5A4-4305-8E57-F18CC4140B59}" destId="{FE7535C9-3256-4C01-A3A0-B97CE137792E}" srcOrd="0" destOrd="0" presId="urn:microsoft.com/office/officeart/2005/8/layout/cycle4"/>
    <dgm:cxn modelId="{960375F5-52AA-475A-ACB1-B2112DD0C8D3}" type="presParOf" srcId="{46918162-E5A4-4305-8E57-F18CC4140B59}" destId="{B3F2BDE4-78C5-42E0-AA9E-7060B461B98D}" srcOrd="1" destOrd="0" presId="urn:microsoft.com/office/officeart/2005/8/layout/cycle4"/>
    <dgm:cxn modelId="{EDE1BCAB-AE09-400B-9BB4-CEF178CE6FD0}" type="presParOf" srcId="{E0FB0F10-FEA8-4D38-9956-D32F97055419}" destId="{487F022D-297D-4B5A-8F38-81A72DA0FB8E}" srcOrd="2" destOrd="0" presId="urn:microsoft.com/office/officeart/2005/8/layout/cycle4"/>
    <dgm:cxn modelId="{27E7C925-FD60-4FA5-BD31-9004EC3AF824}" type="presParOf" srcId="{487F022D-297D-4B5A-8F38-81A72DA0FB8E}" destId="{C028E63E-301D-46C7-B4E0-4E4C3BFC598F}" srcOrd="0" destOrd="0" presId="urn:microsoft.com/office/officeart/2005/8/layout/cycle4"/>
    <dgm:cxn modelId="{33D5E26B-DAB4-4673-8CD5-EAA210B9F786}" type="presParOf" srcId="{487F022D-297D-4B5A-8F38-81A72DA0FB8E}" destId="{C2A0E035-8E8B-4825-8722-490B6BEFE06C}" srcOrd="1" destOrd="0" presId="urn:microsoft.com/office/officeart/2005/8/layout/cycle4"/>
    <dgm:cxn modelId="{9AEE7F2B-10A1-4BCD-8F1D-7CB9019A26AE}" type="presParOf" srcId="{E0FB0F10-FEA8-4D38-9956-D32F97055419}" destId="{76FFC2DD-4C00-4FF5-AD03-21FE0FB81465}" srcOrd="3" destOrd="0" presId="urn:microsoft.com/office/officeart/2005/8/layout/cycle4"/>
    <dgm:cxn modelId="{56C9C3E5-1992-41FE-A1ED-B79FF34013F6}" type="presParOf" srcId="{408DFD65-4783-46A8-8E52-5A7479F3D94E}" destId="{AFCC3D7B-D52E-4A96-83E7-624E617AF943}" srcOrd="1" destOrd="0" presId="urn:microsoft.com/office/officeart/2005/8/layout/cycle4"/>
    <dgm:cxn modelId="{9A5A7DE8-1FE2-42C7-9102-4AAA0A098FF8}" type="presParOf" srcId="{AFCC3D7B-D52E-4A96-83E7-624E617AF943}" destId="{2ACC3B2F-13D4-4DCD-9949-06E4CE5EA5E6}" srcOrd="0" destOrd="0" presId="urn:microsoft.com/office/officeart/2005/8/layout/cycle4"/>
    <dgm:cxn modelId="{1DAA3334-D1AD-4B8C-8930-BAD4A142DA2B}" type="presParOf" srcId="{AFCC3D7B-D52E-4A96-83E7-624E617AF943}" destId="{54A0EA58-62EB-42A6-87E1-6CA5CD036F27}" srcOrd="1" destOrd="0" presId="urn:microsoft.com/office/officeart/2005/8/layout/cycle4"/>
    <dgm:cxn modelId="{F1A0D701-01C4-410D-987B-5195579B64EC}" type="presParOf" srcId="{AFCC3D7B-D52E-4A96-83E7-624E617AF943}" destId="{B27B2653-6E11-4949-BF63-C60BB2DFF91B}" srcOrd="2" destOrd="0" presId="urn:microsoft.com/office/officeart/2005/8/layout/cycle4"/>
    <dgm:cxn modelId="{F481165F-1F64-447D-A71D-B557ECDE93BB}" type="presParOf" srcId="{AFCC3D7B-D52E-4A96-83E7-624E617AF943}" destId="{6EA4C2AB-3D5C-4F59-93AD-92A02D28CEB1}" srcOrd="3" destOrd="0" presId="urn:microsoft.com/office/officeart/2005/8/layout/cycle4"/>
    <dgm:cxn modelId="{717C04EB-84DC-4E9D-ACAC-E02CDD8554D6}" type="presParOf" srcId="{AFCC3D7B-D52E-4A96-83E7-624E617AF943}" destId="{13013644-5612-406D-8FE3-AB5F2276F44E}" srcOrd="4" destOrd="0" presId="urn:microsoft.com/office/officeart/2005/8/layout/cycle4"/>
    <dgm:cxn modelId="{75A5B300-E541-4007-92CB-AD3D73D2A717}" type="presParOf" srcId="{408DFD65-4783-46A8-8E52-5A7479F3D94E}" destId="{1E312F4E-53EE-456E-B4C5-3C97F100CE4C}" srcOrd="2" destOrd="0" presId="urn:microsoft.com/office/officeart/2005/8/layout/cycle4"/>
    <dgm:cxn modelId="{10A3CAAC-3590-4E46-B99E-4593C9EC8B23}" type="presParOf" srcId="{408DFD65-4783-46A8-8E52-5A7479F3D94E}" destId="{B23DF760-AEA4-429D-9D5E-9EDABC849F2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8E63E-301D-46C7-B4E0-4E4C3BFC598F}">
      <dsp:nvSpPr>
        <dsp:cNvPr id="0" name=""/>
        <dsp:cNvSpPr/>
      </dsp:nvSpPr>
      <dsp:spPr>
        <a:xfrm>
          <a:off x="-35150" y="3283146"/>
          <a:ext cx="2003925" cy="1422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Receive Events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Correlate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Rule building</a:t>
          </a:r>
        </a:p>
      </dsp:txBody>
      <dsp:txXfrm>
        <a:off x="-3903" y="3670007"/>
        <a:ext cx="1340253" cy="1004345"/>
      </dsp:txXfrm>
    </dsp:sp>
    <dsp:sp modelId="{FE7535C9-3256-4C01-A3A0-B97CE137792E}">
      <dsp:nvSpPr>
        <dsp:cNvPr id="0" name=""/>
        <dsp:cNvSpPr/>
      </dsp:nvSpPr>
      <dsp:spPr>
        <a:xfrm>
          <a:off x="3129744" y="481486"/>
          <a:ext cx="2598899" cy="1374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Solution:</a:t>
          </a:r>
        </a:p>
        <a:p>
          <a:pPr marL="228600" lvl="2" indent="-114300" algn="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Config change</a:t>
          </a:r>
        </a:p>
        <a:p>
          <a:pPr marL="228600" lvl="2" indent="-114300" algn="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Rule change</a:t>
          </a:r>
        </a:p>
        <a:p>
          <a:pPr marL="228600" lvl="2" indent="-114300" algn="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Real attack</a:t>
          </a:r>
          <a:endParaRPr lang="en-US" sz="1600" kern="1200" dirty="0"/>
        </a:p>
      </dsp:txBody>
      <dsp:txXfrm>
        <a:off x="3939610" y="511682"/>
        <a:ext cx="1758837" cy="970590"/>
      </dsp:txXfrm>
    </dsp:sp>
    <dsp:sp modelId="{55CEB36F-E0D5-44E0-BD7B-02BF52B5B2EB}">
      <dsp:nvSpPr>
        <dsp:cNvPr id="0" name=""/>
        <dsp:cNvSpPr/>
      </dsp:nvSpPr>
      <dsp:spPr>
        <a:xfrm>
          <a:off x="-128618" y="599898"/>
          <a:ext cx="2190861" cy="9467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Incident:</a:t>
          </a:r>
        </a:p>
        <a:p>
          <a:pPr marL="228600" lvl="2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Investigate</a:t>
          </a:r>
        </a:p>
      </dsp:txBody>
      <dsp:txXfrm>
        <a:off x="-107822" y="620694"/>
        <a:ext cx="1492011" cy="668445"/>
      </dsp:txXfrm>
    </dsp:sp>
    <dsp:sp modelId="{2ACC3B2F-13D4-4DCD-9949-06E4CE5EA5E6}">
      <dsp:nvSpPr>
        <dsp:cNvPr id="0" name=""/>
        <dsp:cNvSpPr/>
      </dsp:nvSpPr>
      <dsp:spPr>
        <a:xfrm>
          <a:off x="875582" y="655654"/>
          <a:ext cx="1860063" cy="1860063"/>
        </a:xfrm>
        <a:prstGeom prst="pieWedg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SOC</a:t>
          </a:r>
        </a:p>
      </dsp:txBody>
      <dsp:txXfrm>
        <a:off x="1420382" y="1200454"/>
        <a:ext cx="1315263" cy="1315263"/>
      </dsp:txXfrm>
    </dsp:sp>
    <dsp:sp modelId="{54A0EA58-62EB-42A6-87E1-6CA5CD036F27}">
      <dsp:nvSpPr>
        <dsp:cNvPr id="0" name=""/>
        <dsp:cNvSpPr/>
      </dsp:nvSpPr>
      <dsp:spPr>
        <a:xfrm rot="5400000">
          <a:off x="2812167" y="646149"/>
          <a:ext cx="1860063" cy="1860063"/>
        </a:xfrm>
        <a:prstGeom prst="pieWedg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Change</a:t>
          </a:r>
        </a:p>
      </dsp:txBody>
      <dsp:txXfrm rot="-5400000">
        <a:off x="2812167" y="1190949"/>
        <a:ext cx="1315263" cy="1315263"/>
      </dsp:txXfrm>
    </dsp:sp>
    <dsp:sp modelId="{B27B2653-6E11-4949-BF63-C60BB2DFF91B}">
      <dsp:nvSpPr>
        <dsp:cNvPr id="0" name=""/>
        <dsp:cNvSpPr/>
      </dsp:nvSpPr>
      <dsp:spPr>
        <a:xfrm rot="10800000">
          <a:off x="2842970" y="2588725"/>
          <a:ext cx="1860063" cy="1860063"/>
        </a:xfrm>
        <a:prstGeom prst="pieWedg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Operate</a:t>
          </a:r>
        </a:p>
      </dsp:txBody>
      <dsp:txXfrm rot="10800000">
        <a:off x="2842970" y="2588725"/>
        <a:ext cx="1315263" cy="1315263"/>
      </dsp:txXfrm>
    </dsp:sp>
    <dsp:sp modelId="{6EA4C2AB-3D5C-4F59-93AD-92A02D28CEB1}">
      <dsp:nvSpPr>
        <dsp:cNvPr id="0" name=""/>
        <dsp:cNvSpPr/>
      </dsp:nvSpPr>
      <dsp:spPr>
        <a:xfrm rot="16200000">
          <a:off x="876939" y="2615231"/>
          <a:ext cx="1860063" cy="1860063"/>
        </a:xfrm>
        <a:prstGeom prst="pieWedge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IT Sec</a:t>
          </a:r>
          <a:r>
            <a:rPr lang="bg-BG" sz="1400" b="1" kern="1200" dirty="0"/>
            <a:t> </a:t>
          </a:r>
          <a:r>
            <a:rPr lang="en-US" sz="1400" b="1" kern="1200" dirty="0"/>
            <a:t>Monitoring</a:t>
          </a:r>
        </a:p>
      </dsp:txBody>
      <dsp:txXfrm rot="5400000">
        <a:off x="1421739" y="2615231"/>
        <a:ext cx="1315263" cy="1315263"/>
      </dsp:txXfrm>
    </dsp:sp>
    <dsp:sp modelId="{1E312F4E-53EE-456E-B4C5-3C97F100CE4C}">
      <dsp:nvSpPr>
        <dsp:cNvPr id="0" name=""/>
        <dsp:cNvSpPr/>
      </dsp:nvSpPr>
      <dsp:spPr>
        <a:xfrm>
          <a:off x="2478904" y="2159149"/>
          <a:ext cx="642216" cy="558448"/>
        </a:xfrm>
        <a:prstGeom prst="circularArrow">
          <a:avLst/>
        </a:prstGeom>
        <a:solidFill>
          <a:schemeClr val="tx1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3DF760-AEA4-429D-9D5E-9EDABC849F20}">
      <dsp:nvSpPr>
        <dsp:cNvPr id="0" name=""/>
        <dsp:cNvSpPr/>
      </dsp:nvSpPr>
      <dsp:spPr>
        <a:xfrm rot="10800000">
          <a:off x="2478904" y="2373937"/>
          <a:ext cx="642216" cy="558448"/>
        </a:xfrm>
        <a:prstGeom prst="circularArrow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71DF6B-2B95-4FCE-A451-060FC1A6AE54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FA443-228F-4805-ADE2-51B4935E3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421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1FA443-228F-4805-ADE2-51B4935E30F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2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kern="1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1FA443-228F-4805-ADE2-51B4935E30F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42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1FA443-228F-4805-ADE2-51B4935E30F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9634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1FA443-228F-4805-ADE2-51B4935E30F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67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1FA443-228F-4805-ADE2-51B4935E30F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31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82C93-E8C8-4DAF-89CA-632715E4B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DA5A91-202C-EBE2-E6EB-22C9C6DE88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26316-ECF8-7961-8CB4-4A79D07D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94B593-7E2E-2601-B3DE-99C0B8495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3FA87-A434-2BD8-6C91-D52BB5111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46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7616C-10DE-BB1D-4EB9-F3136828E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2D377-F535-2DC8-39AC-AEBAB3887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6477C-5D98-D7FD-250A-DBC8FB36F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586DF-0572-384A-012A-A4A889E72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FDECA-26A9-AD7B-DD24-1A0A828AA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62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724EE-95DF-DAF5-29E2-6815159D5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DCECA-F790-9A54-E6F5-9399D54BF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F61CB6-8460-2389-3A58-C1C1A1496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91B79-417B-8A5E-A3F0-3E9F72D81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C886F-BCF9-215D-DCBC-619709BF1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485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283C6-98E5-171D-D33D-210B17DE1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11D9A-6EDB-81BD-7D3F-E836D99F01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317FA-1CE0-3212-D4C4-50F3F95842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9001F-BEA2-D063-DE9F-41844721F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0DF5A6-8D1D-5640-2518-D426E530A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2CFB4D-0408-415A-2F40-B30D5199F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286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B7BA2-0EF4-F1DC-759E-BD973DFD6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3E7079-E427-B022-B87C-0F0473991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E95EB-CCE9-49A7-BF1F-5E971667D3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BDEC1C-F183-295C-27AA-7BBE6C43D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6F0052-00FE-B615-2F42-DB8F656A89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7D7FC7-4396-2178-98E8-8C52AFCF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BC8FC4-8285-20E8-6738-8A40E5093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962132-22BD-F799-A695-32DFB8440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880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433A-8BD1-3A53-91A6-DB97F2FB6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54F63-1CB0-4545-2A0E-2B60417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FF9B59-D620-E8C5-2617-500339008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8A4E09-3EA4-EA80-E39B-4912DD629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61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04E261-4F66-B838-2E72-90DE49BC3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786ECF-1506-75C8-9DF3-7F54ABE41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C65EC-ECD4-FF9D-CF9C-366CE9292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0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44C91-A9F6-B691-A740-A9F3A2F62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F6B76-8DA2-CC68-9DC1-4330F1E37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972AEE-C1CB-4CB8-07DA-BC2900BDBB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8F24CF-2547-7EF4-C06C-3EB3865B8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61B9B-0EF0-585D-7FE4-42E6AF70E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654CD3-28F4-1E3A-D517-F00F0B018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C0D99-C062-9F67-0924-96A595BD0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422F93-E1AB-BABA-5226-920D1B0765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75AA24-D82D-9B73-75C5-ADC8F7591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27E2D7-205E-BBF6-68EB-03E314F73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030723-2602-4A6E-6927-09C2F86E8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9E35B9-8453-7670-7A32-740DC5037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09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5D341-CD67-EE2E-8D05-1E9A85E2C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BA6B62-D71A-C788-897C-C3943E872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417B4-B8EC-5A44-449D-8A2A3DAAF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6284F-7126-E414-E53D-B4C8569C5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8D476-2A35-5ED2-B9ED-877057320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98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4032E-D972-5421-0C24-5F4D6CC7E4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90CF87-7A82-763F-18A2-EC53A4F94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E0535-4422-96AF-846A-1D8B8F87C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F9BE1-C2DA-9E04-2D75-18A4759D5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F9A4C-030B-05DD-B86E-044A86291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5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985FE9-944F-A9D7-FED8-B0215E1FC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13DBE5-DB37-1001-325A-393F6C28A8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79392-4064-172C-2FD0-FCA9B69969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DD87D-1D38-4E96-9019-167E93C4A478}" type="datetimeFigureOut">
              <a:rPr lang="en-US" smtClean="0"/>
              <a:t>6/27/2023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C199C-0A72-2027-D113-4023B2641F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435719-B243-783C-2D1C-0215D74F6A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B5257-C824-4FEE-8595-DD6587480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42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microsoft.com/office/2007/relationships/hdphoto" Target="../media/hdphoto2.wdp"/><Relationship Id="rId10" Type="http://schemas.microsoft.com/office/2007/relationships/diagramDrawing" Target="../diagrams/drawing1.xml"/><Relationship Id="rId4" Type="http://schemas.openxmlformats.org/officeDocument/2006/relationships/image" Target="../media/image22.png"/><Relationship Id="rId9" Type="http://schemas.openxmlformats.org/officeDocument/2006/relationships/diagramColors" Target="../diagrams/colors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20D9ACD6-0117-DA45-8409-82571B0DE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Logo, Mnemonica&#10;">
            <a:extLst>
              <a:ext uri="{FF2B5EF4-FFF2-40B4-BE49-F238E27FC236}">
                <a16:creationId xmlns:a16="http://schemas.microsoft.com/office/drawing/2014/main" id="{1CDF8407-7E41-CFBC-9141-288F208162E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5457826" y="1038663"/>
            <a:ext cx="5695950" cy="11314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0C9BD6-6C70-787D-121C-2D9CD6280132}"/>
              </a:ext>
            </a:extLst>
          </p:cNvPr>
          <p:cNvSpPr txBox="1"/>
          <p:nvPr/>
        </p:nvSpPr>
        <p:spPr>
          <a:xfrm>
            <a:off x="5972176" y="2424750"/>
            <a:ext cx="4832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pc="600" dirty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CYBERSEC AS A MISSION</a:t>
            </a:r>
            <a:endParaRPr lang="bg-BG" sz="3600" b="1" spc="600" dirty="0">
              <a:solidFill>
                <a:schemeClr val="bg2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742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CECEC"/>
            </a:gs>
            <a:gs pos="25000">
              <a:srgbClr val="E3E3E3"/>
            </a:gs>
            <a:gs pos="83000">
              <a:srgbClr val="CCCCCC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Logo, Mnemonica&#10;">
            <a:extLst>
              <a:ext uri="{FF2B5EF4-FFF2-40B4-BE49-F238E27FC236}">
                <a16:creationId xmlns:a16="http://schemas.microsoft.com/office/drawing/2014/main" id="{1B08EAA2-F4F5-3815-459C-8795D1F9FA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4762500" y="238562"/>
            <a:ext cx="3190875" cy="6338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34AD8AA-8D3F-1B39-5507-E9FAF7E8D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886" y="1524272"/>
            <a:ext cx="5832648" cy="288000"/>
          </a:xfrm>
          <a:prstGeom prst="rect">
            <a:avLst/>
          </a:prstGeom>
          <a:solidFill>
            <a:srgbClr val="003366"/>
          </a:solidFill>
          <a:ln w="6350">
            <a:noFill/>
            <a:prstDash val="dash"/>
            <a:miter lim="800000"/>
            <a:headEnd/>
            <a:tailEnd/>
          </a:ln>
          <a:effectLst/>
        </p:spPr>
        <p:txBody>
          <a:bodyPr lIns="75457" tIns="75457" rIns="75457" bIns="75457" anchor="ctr"/>
          <a:lstStyle>
            <a:defPPr>
              <a:defRPr lang="en-GB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l"/>
            <a:r>
              <a:rPr lang="fr-FR" sz="1400" b="1" dirty="0">
                <a:solidFill>
                  <a:schemeClr val="bg1"/>
                </a:solidFill>
                <a:cs typeface="Arial" panose="020B0604020202020204" pitchFamily="34" charset="0"/>
              </a:rPr>
              <a:t>Milestone</a:t>
            </a:r>
          </a:p>
        </p:txBody>
      </p:sp>
      <p:grpSp>
        <p:nvGrpSpPr>
          <p:cNvPr id="3" name="Groupe 28">
            <a:extLst>
              <a:ext uri="{FF2B5EF4-FFF2-40B4-BE49-F238E27FC236}">
                <a16:creationId xmlns:a16="http://schemas.microsoft.com/office/drawing/2014/main" id="{576E8FBA-3131-CB55-9838-0D91F4EB0124}"/>
              </a:ext>
            </a:extLst>
          </p:cNvPr>
          <p:cNvGrpSpPr/>
          <p:nvPr/>
        </p:nvGrpSpPr>
        <p:grpSpPr>
          <a:xfrm>
            <a:off x="1055648" y="1888748"/>
            <a:ext cx="5755678" cy="4145598"/>
            <a:chOff x="7067989" y="1579624"/>
            <a:chExt cx="5755678" cy="4145598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FF48F5D-0231-CFB8-B952-563DE7DD9B52}"/>
                </a:ext>
              </a:extLst>
            </p:cNvPr>
            <p:cNvSpPr/>
            <p:nvPr/>
          </p:nvSpPr>
          <p:spPr>
            <a:xfrm>
              <a:off x="7675781" y="1735326"/>
              <a:ext cx="5112569" cy="621317"/>
            </a:xfrm>
            <a:prstGeom prst="rect">
              <a:avLst/>
            </a:prstGeom>
            <a:noFill/>
            <a:ln w="6350" cap="flat">
              <a:noFill/>
              <a:prstDash val="sys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9692" tIns="39692" rIns="39692" bIns="39692" numCol="1" spcCol="38100" rtlCol="0" anchor="ctr">
              <a:noAutofit/>
            </a:bodyPr>
            <a:lstStyle/>
            <a:p>
              <a:pPr marL="266700" lvl="2" indent="-263525" algn="just">
                <a:lnSpc>
                  <a:spcPct val="105000"/>
                </a:lnSpc>
                <a:buClr>
                  <a:srgbClr val="003366"/>
                </a:buClr>
                <a:buSzPct val="100000"/>
                <a:buFont typeface="Arial" panose="020B0604020202020204" pitchFamily="34" charset="0"/>
                <a:buChar char="►"/>
              </a:pPr>
              <a:r>
                <a:rPr lang="en-US" sz="1100" dirty="0">
                  <a:latin typeface="Arial"/>
                  <a:cs typeface="Arial"/>
                </a:rPr>
                <a:t>Mnemonica was founded as a major EMC storage integrator, the company also has expertise in servers, virtualization and system administration</a:t>
              </a:r>
            </a:p>
          </p:txBody>
        </p:sp>
        <p:sp>
          <p:nvSpPr>
            <p:cNvPr id="5" name="Flèche : pentagone 12">
              <a:extLst>
                <a:ext uri="{FF2B5EF4-FFF2-40B4-BE49-F238E27FC236}">
                  <a16:creationId xmlns:a16="http://schemas.microsoft.com/office/drawing/2014/main" id="{6C59759D-51B1-DE6A-D4C5-E1EB789738D4}"/>
                </a:ext>
              </a:extLst>
            </p:cNvPr>
            <p:cNvSpPr/>
            <p:nvPr/>
          </p:nvSpPr>
          <p:spPr>
            <a:xfrm rot="5400000" flipV="1">
              <a:off x="6681626" y="1965987"/>
              <a:ext cx="1238967" cy="466242"/>
            </a:xfrm>
            <a:prstGeom prst="homePlate">
              <a:avLst/>
            </a:prstGeom>
            <a:solidFill>
              <a:srgbClr val="00336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fr-FR" sz="1400" b="1" dirty="0"/>
                <a:t>2009</a:t>
              </a:r>
            </a:p>
          </p:txBody>
        </p:sp>
        <p:sp>
          <p:nvSpPr>
            <p:cNvPr id="6" name="Flèche : chevron 13">
              <a:extLst>
                <a:ext uri="{FF2B5EF4-FFF2-40B4-BE49-F238E27FC236}">
                  <a16:creationId xmlns:a16="http://schemas.microsoft.com/office/drawing/2014/main" id="{A1A5B0DF-B398-3536-C36D-579FDE1AA881}"/>
                </a:ext>
              </a:extLst>
            </p:cNvPr>
            <p:cNvSpPr/>
            <p:nvPr/>
          </p:nvSpPr>
          <p:spPr>
            <a:xfrm rot="5400000" flipV="1">
              <a:off x="6681626" y="2934864"/>
              <a:ext cx="1238967" cy="466242"/>
            </a:xfrm>
            <a:prstGeom prst="chevron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fr-FR" sz="1400" b="1" dirty="0"/>
                <a:t>2014</a:t>
              </a:r>
            </a:p>
          </p:txBody>
        </p:sp>
        <p:sp>
          <p:nvSpPr>
            <p:cNvPr id="7" name="Flèche : chevron 14">
              <a:extLst>
                <a:ext uri="{FF2B5EF4-FFF2-40B4-BE49-F238E27FC236}">
                  <a16:creationId xmlns:a16="http://schemas.microsoft.com/office/drawing/2014/main" id="{8751AB29-35FE-6474-9EB5-814F78E4208C}"/>
                </a:ext>
              </a:extLst>
            </p:cNvPr>
            <p:cNvSpPr/>
            <p:nvPr/>
          </p:nvSpPr>
          <p:spPr>
            <a:xfrm rot="5400000" flipV="1">
              <a:off x="6681626" y="3903741"/>
              <a:ext cx="1238967" cy="466242"/>
            </a:xfrm>
            <a:prstGeom prst="chevron">
              <a:avLst/>
            </a:prstGeom>
            <a:solidFill>
              <a:srgbClr val="7030A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fr-FR" sz="1400" b="1" dirty="0"/>
                <a:t>2016</a:t>
              </a:r>
            </a:p>
          </p:txBody>
        </p:sp>
        <p:sp>
          <p:nvSpPr>
            <p:cNvPr id="8" name="Flèche : chevron 15">
              <a:extLst>
                <a:ext uri="{FF2B5EF4-FFF2-40B4-BE49-F238E27FC236}">
                  <a16:creationId xmlns:a16="http://schemas.microsoft.com/office/drawing/2014/main" id="{20A9B06F-F724-FFEB-C4AB-AFFE5ADD83F9}"/>
                </a:ext>
              </a:extLst>
            </p:cNvPr>
            <p:cNvSpPr/>
            <p:nvPr/>
          </p:nvSpPr>
          <p:spPr>
            <a:xfrm rot="5400000" flipV="1">
              <a:off x="6681626" y="4872618"/>
              <a:ext cx="1238967" cy="466242"/>
            </a:xfrm>
            <a:prstGeom prst="chevron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algn="ctr"/>
              <a:r>
                <a:rPr lang="fr-FR" sz="1400" b="1" dirty="0"/>
                <a:t>2022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3489584-F320-EC9D-5671-E025BD7052F5}"/>
                </a:ext>
              </a:extLst>
            </p:cNvPr>
            <p:cNvSpPr/>
            <p:nvPr/>
          </p:nvSpPr>
          <p:spPr>
            <a:xfrm>
              <a:off x="7711097" y="2779857"/>
              <a:ext cx="5112569" cy="592116"/>
            </a:xfrm>
            <a:prstGeom prst="rect">
              <a:avLst/>
            </a:prstGeom>
            <a:noFill/>
            <a:ln w="6350" cap="flat">
              <a:noFill/>
              <a:prstDash val="sys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9692" tIns="39692" rIns="39692" bIns="39692" numCol="1" spcCol="38100" rtlCol="0" anchor="ctr">
              <a:noAutofit/>
            </a:bodyPr>
            <a:lstStyle/>
            <a:p>
              <a:pPr marL="266700" lvl="2" indent="-263525" algn="just">
                <a:lnSpc>
                  <a:spcPct val="105000"/>
                </a:lnSpc>
                <a:buClr>
                  <a:schemeClr val="accent1">
                    <a:lumMod val="50000"/>
                  </a:schemeClr>
                </a:buClr>
                <a:buSzPct val="100000"/>
                <a:buFont typeface="Arial" panose="020B0604020202020204" pitchFamily="34" charset="0"/>
                <a:buChar char="►"/>
              </a:pPr>
              <a:r>
                <a:rPr lang="en-US" sz="1100" dirty="0" err="1">
                  <a:latin typeface="Arial"/>
                  <a:cs typeface="Arial"/>
                </a:rPr>
                <a:t>Mnemonica</a:t>
              </a:r>
              <a:r>
                <a:rPr lang="en-US" sz="1100" dirty="0">
                  <a:latin typeface="Arial"/>
                  <a:cs typeface="Arial"/>
                </a:rPr>
                <a:t> begins to train, certify its team in the field of information security. A company’s portfolio includes a number of security products and services.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47687C4-7E9D-BCFC-5865-7F6A1997277B}"/>
                </a:ext>
              </a:extLst>
            </p:cNvPr>
            <p:cNvSpPr/>
            <p:nvPr/>
          </p:nvSpPr>
          <p:spPr>
            <a:xfrm>
              <a:off x="7711098" y="3795187"/>
              <a:ext cx="5112569" cy="584237"/>
            </a:xfrm>
            <a:prstGeom prst="rect">
              <a:avLst/>
            </a:prstGeom>
            <a:noFill/>
            <a:ln w="6350" cap="flat">
              <a:noFill/>
              <a:prstDash val="sys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9692" tIns="39692" rIns="39692" bIns="39692" numCol="1" spcCol="38100" rtlCol="0" anchor="ctr">
              <a:noAutofit/>
            </a:bodyPr>
            <a:lstStyle/>
            <a:p>
              <a:pPr marL="266700" lvl="2" indent="-263525" algn="just">
                <a:lnSpc>
                  <a:spcPct val="105000"/>
                </a:lnSpc>
                <a:buClr>
                  <a:srgbClr val="7030A0"/>
                </a:buClr>
                <a:buSzPct val="100000"/>
                <a:buFont typeface="Arial" panose="020B0604020202020204" pitchFamily="34" charset="0"/>
                <a:buChar char="►"/>
              </a:pPr>
              <a:r>
                <a:rPr lang="en-US" sz="1100" dirty="0" err="1">
                  <a:latin typeface="Arial"/>
                  <a:cs typeface="Arial"/>
                </a:rPr>
                <a:t>Mnemonica</a:t>
              </a:r>
              <a:r>
                <a:rPr lang="en-US" sz="1100" dirty="0">
                  <a:latin typeface="Arial"/>
                  <a:cs typeface="Arial"/>
                </a:rPr>
                <a:t> starts offering consultations and services related to regulatory compliance of business in Bulgaria</a:t>
              </a:r>
              <a:endParaRPr lang="en-US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015513E-179B-6C28-6E3E-A64A3F6DB225}"/>
                </a:ext>
              </a:extLst>
            </p:cNvPr>
            <p:cNvSpPr/>
            <p:nvPr/>
          </p:nvSpPr>
          <p:spPr>
            <a:xfrm>
              <a:off x="7675781" y="4721124"/>
              <a:ext cx="5112569" cy="592135"/>
            </a:xfrm>
            <a:prstGeom prst="rect">
              <a:avLst/>
            </a:prstGeom>
            <a:noFill/>
            <a:ln w="6350" cap="flat">
              <a:noFill/>
              <a:prstDash val="sys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9692" tIns="39692" rIns="39692" bIns="39692" numCol="1" spcCol="38100" rtlCol="0" anchor="ctr">
              <a:noAutofit/>
            </a:bodyPr>
            <a:lstStyle/>
            <a:p>
              <a:pPr marL="266700" lvl="2" indent="-263525" algn="just">
                <a:lnSpc>
                  <a:spcPct val="105000"/>
                </a:lnSpc>
                <a:buClr>
                  <a:schemeClr val="bg2"/>
                </a:buClr>
                <a:buSzPct val="100000"/>
                <a:buFont typeface="Arial" panose="020B0604020202020204" pitchFamily="34" charset="0"/>
                <a:buChar char="►"/>
              </a:pPr>
              <a:r>
                <a:rPr lang="en-US" sz="1100" b="1" dirty="0">
                  <a:solidFill>
                    <a:schemeClr val="bg2"/>
                  </a:solidFill>
                  <a:latin typeface="Arial"/>
                  <a:cs typeface="Arial"/>
                </a:rPr>
                <a:t>The company started offering information security services in cloud-based environments.</a:t>
              </a:r>
              <a:endParaRPr lang="en-US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Groupe 32">
            <a:extLst>
              <a:ext uri="{FF2B5EF4-FFF2-40B4-BE49-F238E27FC236}">
                <a16:creationId xmlns:a16="http://schemas.microsoft.com/office/drawing/2014/main" id="{F9D9F0F7-9407-1CB5-3B5C-7F8BC7CD1AD9}"/>
              </a:ext>
            </a:extLst>
          </p:cNvPr>
          <p:cNvGrpSpPr/>
          <p:nvPr/>
        </p:nvGrpSpPr>
        <p:grpSpPr>
          <a:xfrm>
            <a:off x="8151722" y="1524272"/>
            <a:ext cx="2886580" cy="1555465"/>
            <a:chOff x="7804470" y="5905049"/>
            <a:chExt cx="2560498" cy="1555465"/>
          </a:xfrm>
        </p:grpSpPr>
        <p:grpSp>
          <p:nvGrpSpPr>
            <p:cNvPr id="14" name="Groupe 23">
              <a:extLst>
                <a:ext uri="{FF2B5EF4-FFF2-40B4-BE49-F238E27FC236}">
                  <a16:creationId xmlns:a16="http://schemas.microsoft.com/office/drawing/2014/main" id="{17FB1223-03AC-8B3E-3B36-7700DF0E3C5A}"/>
                </a:ext>
              </a:extLst>
            </p:cNvPr>
            <p:cNvGrpSpPr/>
            <p:nvPr/>
          </p:nvGrpSpPr>
          <p:grpSpPr>
            <a:xfrm>
              <a:off x="7804470" y="5905049"/>
              <a:ext cx="2560498" cy="1555465"/>
              <a:chOff x="7568923" y="4725212"/>
              <a:chExt cx="2560498" cy="1555465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28007ACB-7EFD-87A3-4A7A-C62B518CA117}"/>
                  </a:ext>
                </a:extLst>
              </p:cNvPr>
              <p:cNvSpPr/>
              <p:nvPr/>
            </p:nvSpPr>
            <p:spPr>
              <a:xfrm>
                <a:off x="7820553" y="4725212"/>
                <a:ext cx="2308868" cy="1555465"/>
              </a:xfrm>
              <a:prstGeom prst="rect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</a:ln>
            </p:spPr>
            <p:txBody>
              <a:bodyPr wrap="square" lIns="36000" rIns="36000" numCol="1" anchor="ctr">
                <a:noAutofit/>
              </a:bodyPr>
              <a:lstStyle/>
              <a:p>
                <a:pPr marL="450850" indent="-200025" algn="just">
                  <a:spcBef>
                    <a:spcPts val="600"/>
                  </a:spcBef>
                  <a:buSzPct val="85000"/>
                  <a:buFont typeface="Arial" panose="020B0604020202020204" pitchFamily="34" charset="0"/>
                  <a:buChar char="►"/>
                </a:pPr>
                <a:r>
                  <a:rPr lang="en-US" sz="1100" b="1" dirty="0">
                    <a:solidFill>
                      <a:schemeClr val="accent1">
                        <a:lumMod val="50000"/>
                      </a:schemeClr>
                    </a:solidFill>
                    <a:ea typeface="Avenir"/>
                    <a:cs typeface="Arial" panose="020B0604020202020204" pitchFamily="34" charset="0"/>
                    <a:sym typeface="Avenir"/>
                  </a:rPr>
                  <a:t>Steady growth </a:t>
                </a:r>
                <a:r>
                  <a:rPr lang="en-US" sz="1100" dirty="0">
                    <a:ea typeface="Avenir"/>
                    <a:cs typeface="Arial" panose="020B0604020202020204" pitchFamily="34" charset="0"/>
                    <a:sym typeface="Avenir"/>
                  </a:rPr>
                  <a:t>since the beginning</a:t>
                </a:r>
              </a:p>
              <a:p>
                <a:pPr marL="450850" indent="-200025" algn="just">
                  <a:spcBef>
                    <a:spcPts val="600"/>
                  </a:spcBef>
                  <a:buClr>
                    <a:schemeClr val="accent1">
                      <a:lumMod val="50000"/>
                    </a:schemeClr>
                  </a:buClr>
                  <a:buSzPct val="85000"/>
                  <a:buFont typeface="Arial" panose="020B0604020202020204" pitchFamily="34" charset="0"/>
                  <a:buChar char="►"/>
                </a:pPr>
                <a:r>
                  <a:rPr lang="en-US" sz="1100" dirty="0">
                    <a:ea typeface="Avenir"/>
                    <a:cs typeface="Arial" panose="020B0604020202020204" pitchFamily="34" charset="0"/>
                    <a:sym typeface="Avenir"/>
                  </a:rPr>
                  <a:t>Climbing the </a:t>
                </a:r>
                <a:r>
                  <a:rPr lang="en-US" sz="1100" b="1" dirty="0">
                    <a:solidFill>
                      <a:schemeClr val="accent1">
                        <a:lumMod val="50000"/>
                      </a:schemeClr>
                    </a:solidFill>
                    <a:ea typeface="Avenir"/>
                    <a:cs typeface="Arial" panose="020B0604020202020204" pitchFamily="34" charset="0"/>
                    <a:sym typeface="Avenir"/>
                  </a:rPr>
                  <a:t>Top 100 Technology Companies</a:t>
                </a:r>
                <a:r>
                  <a:rPr lang="en-US" sz="1100" dirty="0">
                    <a:ea typeface="Avenir"/>
                    <a:cs typeface="Arial" panose="020B0604020202020204" pitchFamily="34" charset="0"/>
                    <a:sym typeface="Avenir"/>
                  </a:rPr>
                  <a:t> in Bulgaria ranking</a:t>
                </a:r>
              </a:p>
              <a:p>
                <a:pPr marL="450850" indent="-200025" algn="just">
                  <a:spcBef>
                    <a:spcPts val="600"/>
                  </a:spcBef>
                  <a:buClr>
                    <a:schemeClr val="accent1">
                      <a:lumMod val="50000"/>
                    </a:schemeClr>
                  </a:buClr>
                  <a:buSzPct val="85000"/>
                  <a:buFont typeface="Arial" panose="020B0604020202020204" pitchFamily="34" charset="0"/>
                  <a:buChar char="►"/>
                </a:pPr>
                <a:r>
                  <a:rPr lang="en-US" sz="1100" dirty="0">
                    <a:ea typeface="Avenir"/>
                    <a:cs typeface="Arial" panose="020B0604020202020204" pitchFamily="34" charset="0"/>
                    <a:sym typeface="Avenir"/>
                  </a:rPr>
                  <a:t>Positively influencing the work of over </a:t>
                </a:r>
                <a:r>
                  <a:rPr lang="en-US" sz="1100" b="1" dirty="0">
                    <a:solidFill>
                      <a:schemeClr val="accent1">
                        <a:lumMod val="50000"/>
                      </a:schemeClr>
                    </a:solidFill>
                    <a:ea typeface="Avenir"/>
                    <a:cs typeface="Arial" panose="020B0604020202020204" pitchFamily="34" charset="0"/>
                    <a:sym typeface="Avenir"/>
                  </a:rPr>
                  <a:t>100k employees</a:t>
                </a:r>
              </a:p>
            </p:txBody>
          </p:sp>
          <p:sp>
            <p:nvSpPr>
              <p:cNvPr id="19" name="Organigramme : Connecteur 26">
                <a:extLst>
                  <a:ext uri="{FF2B5EF4-FFF2-40B4-BE49-F238E27FC236}">
                    <a16:creationId xmlns:a16="http://schemas.microsoft.com/office/drawing/2014/main" id="{E012087D-33ED-E92D-EEB5-72F622FFD5C7}"/>
                  </a:ext>
                </a:extLst>
              </p:cNvPr>
              <p:cNvSpPr/>
              <p:nvPr/>
            </p:nvSpPr>
            <p:spPr>
              <a:xfrm>
                <a:off x="7568923" y="4725213"/>
                <a:ext cx="478999" cy="540000"/>
              </a:xfrm>
              <a:prstGeom prst="flowChartConnector">
                <a:avLst/>
              </a:prstGeom>
              <a:solidFill>
                <a:schemeClr val="accent1">
                  <a:lumMod val="50000"/>
                </a:schemeClr>
              </a:solidFill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16" name="Graphique 31" descr="Clé contour">
              <a:extLst>
                <a:ext uri="{FF2B5EF4-FFF2-40B4-BE49-F238E27FC236}">
                  <a16:creationId xmlns:a16="http://schemas.microsoft.com/office/drawing/2014/main" id="{BB03022E-C7A1-E375-93B5-B81E4E3279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20020387">
              <a:off x="7808742" y="5958017"/>
              <a:ext cx="466243" cy="466243"/>
            </a:xfrm>
            <a:prstGeom prst="rect">
              <a:avLst/>
            </a:prstGeom>
          </p:spPr>
        </p:pic>
      </p:grpSp>
      <p:grpSp>
        <p:nvGrpSpPr>
          <p:cNvPr id="21" name="Groupe 34">
            <a:extLst>
              <a:ext uri="{FF2B5EF4-FFF2-40B4-BE49-F238E27FC236}">
                <a16:creationId xmlns:a16="http://schemas.microsoft.com/office/drawing/2014/main" id="{1F2F8599-6B1E-FFE8-6EAF-450F4F9FD046}"/>
              </a:ext>
            </a:extLst>
          </p:cNvPr>
          <p:cNvGrpSpPr/>
          <p:nvPr/>
        </p:nvGrpSpPr>
        <p:grpSpPr>
          <a:xfrm>
            <a:off x="8141946" y="4478882"/>
            <a:ext cx="2884553" cy="1555465"/>
            <a:chOff x="7570724" y="4725212"/>
            <a:chExt cx="2558700" cy="1555465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8B77334-EC26-AED9-4E1D-BE329477E582}"/>
                </a:ext>
              </a:extLst>
            </p:cNvPr>
            <p:cNvSpPr/>
            <p:nvPr/>
          </p:nvSpPr>
          <p:spPr>
            <a:xfrm>
              <a:off x="7820556" y="4725212"/>
              <a:ext cx="2308868" cy="1555465"/>
            </a:xfrm>
            <a:prstGeom prst="rect">
              <a:avLst/>
            </a:prstGeom>
            <a:ln w="12700">
              <a:solidFill>
                <a:srgbClr val="FFC000"/>
              </a:solidFill>
            </a:ln>
          </p:spPr>
          <p:txBody>
            <a:bodyPr wrap="square" lIns="36000" rIns="36000" numCol="1" anchor="ctr">
              <a:noAutofit/>
            </a:bodyPr>
            <a:lstStyle/>
            <a:p>
              <a:pPr marL="450850" indent="-200025" algn="just">
                <a:spcBef>
                  <a:spcPts val="600"/>
                </a:spcBef>
                <a:buSzPct val="85000"/>
                <a:buFont typeface="Arial" panose="020B0604020202020204" pitchFamily="34" charset="0"/>
                <a:buChar char="►"/>
              </a:pPr>
              <a:r>
                <a:rPr lang="en-US" sz="1100" b="1" dirty="0">
                  <a:solidFill>
                    <a:srgbClr val="FFC000"/>
                  </a:solidFill>
                  <a:ea typeface="Avenir"/>
                  <a:cs typeface="Arial" panose="020B0604020202020204" pitchFamily="34" charset="0"/>
                  <a:sym typeface="Avenir"/>
                </a:rPr>
                <a:t>10+ </a:t>
              </a:r>
              <a:r>
                <a:rPr lang="en-US" sz="1100" dirty="0">
                  <a:ea typeface="Avenir"/>
                  <a:cs typeface="Arial" panose="020B0604020202020204" pitchFamily="34" charset="0"/>
                  <a:sym typeface="Avenir"/>
                </a:rPr>
                <a:t>data storage innovations/year</a:t>
              </a:r>
            </a:p>
            <a:p>
              <a:pPr marL="450850" indent="-200025" algn="just">
                <a:spcBef>
                  <a:spcPts val="600"/>
                </a:spcBef>
                <a:buSzPct val="85000"/>
                <a:buFont typeface="Arial" panose="020B0604020202020204" pitchFamily="34" charset="0"/>
                <a:buChar char="►"/>
              </a:pPr>
              <a:r>
                <a:rPr lang="en-US" sz="1100" b="1" dirty="0">
                  <a:solidFill>
                    <a:srgbClr val="FFC000"/>
                  </a:solidFill>
                  <a:ea typeface="Avenir"/>
                  <a:cs typeface="Arial" panose="020B0604020202020204" pitchFamily="34" charset="0"/>
                  <a:sym typeface="Avenir"/>
                </a:rPr>
                <a:t>1 576+ </a:t>
              </a:r>
              <a:r>
                <a:rPr lang="en-US" sz="1100" dirty="0">
                  <a:ea typeface="Avenir"/>
                  <a:cs typeface="Arial" panose="020B0604020202020204" pitchFamily="34" charset="0"/>
                  <a:sym typeface="Avenir"/>
                </a:rPr>
                <a:t>successful projects from 2009 to 2022</a:t>
              </a:r>
            </a:p>
            <a:p>
              <a:pPr marL="450850" indent="-200025" algn="just">
                <a:spcBef>
                  <a:spcPts val="600"/>
                </a:spcBef>
                <a:buSzPct val="85000"/>
                <a:buFont typeface="Arial" panose="020B0604020202020204" pitchFamily="34" charset="0"/>
                <a:buChar char="►"/>
              </a:pPr>
              <a:r>
                <a:rPr lang="en-US" sz="1100" b="1" dirty="0">
                  <a:solidFill>
                    <a:srgbClr val="FFC000"/>
                  </a:solidFill>
                  <a:ea typeface="Avenir"/>
                  <a:cs typeface="Arial" panose="020B0604020202020204" pitchFamily="34" charset="0"/>
                  <a:sym typeface="Avenir"/>
                </a:rPr>
                <a:t>36 Mn€ </a:t>
              </a:r>
              <a:r>
                <a:rPr lang="en-US" sz="1100" dirty="0">
                  <a:ea typeface="Avenir"/>
                  <a:cs typeface="Arial" panose="020B0604020202020204" pitchFamily="34" charset="0"/>
                  <a:sym typeface="Avenir"/>
                </a:rPr>
                <a:t>turnover since establishment</a:t>
              </a:r>
            </a:p>
            <a:p>
              <a:pPr marL="450850" indent="-200025" algn="just">
                <a:spcBef>
                  <a:spcPts val="600"/>
                </a:spcBef>
                <a:buSzPct val="85000"/>
                <a:buFont typeface="Arial" panose="020B0604020202020204" pitchFamily="34" charset="0"/>
                <a:buChar char="►"/>
              </a:pPr>
              <a:r>
                <a:rPr lang="en-US" sz="1100" b="1" dirty="0">
                  <a:solidFill>
                    <a:srgbClr val="FFC000"/>
                  </a:solidFill>
                  <a:ea typeface="Avenir"/>
                  <a:cs typeface="Arial" panose="020B0604020202020204" pitchFamily="34" charset="0"/>
                  <a:sym typeface="Avenir"/>
                </a:rPr>
                <a:t>5+ </a:t>
              </a:r>
              <a:r>
                <a:rPr lang="en-US" sz="1100" dirty="0">
                  <a:ea typeface="Avenir"/>
                  <a:cs typeface="Arial" panose="020B0604020202020204" pitchFamily="34" charset="0"/>
                  <a:sym typeface="Avenir"/>
                </a:rPr>
                <a:t>data security innovations/year</a:t>
              </a:r>
            </a:p>
          </p:txBody>
        </p:sp>
        <p:sp>
          <p:nvSpPr>
            <p:cNvPr id="27" name="Organigramme : Connecteur 37">
              <a:extLst>
                <a:ext uri="{FF2B5EF4-FFF2-40B4-BE49-F238E27FC236}">
                  <a16:creationId xmlns:a16="http://schemas.microsoft.com/office/drawing/2014/main" id="{BE21A1DD-7C6E-8349-AD00-27CD40E667BF}"/>
                </a:ext>
              </a:extLst>
            </p:cNvPr>
            <p:cNvSpPr/>
            <p:nvPr/>
          </p:nvSpPr>
          <p:spPr>
            <a:xfrm>
              <a:off x="7570724" y="4725213"/>
              <a:ext cx="478999" cy="540000"/>
            </a:xfrm>
            <a:prstGeom prst="flowChartConnector">
              <a:avLst/>
            </a:prstGeom>
            <a:solidFill>
              <a:srgbClr val="FFC000"/>
            </a:solidFill>
            <a:ln w="127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8" name="Graphique 39" descr="Graphique en courbe stick de hockey contour">
            <a:extLst>
              <a:ext uri="{FF2B5EF4-FFF2-40B4-BE49-F238E27FC236}">
                <a16:creationId xmlns:a16="http://schemas.microsoft.com/office/drawing/2014/main" id="{E947A665-3E23-1C02-0640-2B5E0382D2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76377" y="4513314"/>
            <a:ext cx="471137" cy="47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4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CECEC"/>
            </a:gs>
            <a:gs pos="25000">
              <a:srgbClr val="E3E3E3"/>
            </a:gs>
            <a:gs pos="83000">
              <a:srgbClr val="CCCCCC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Logo, Mnemonica&#10;">
            <a:extLst>
              <a:ext uri="{FF2B5EF4-FFF2-40B4-BE49-F238E27FC236}">
                <a16:creationId xmlns:a16="http://schemas.microsoft.com/office/drawing/2014/main" id="{1B08EAA2-F4F5-3815-459C-8795D1F9FA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4762500" y="238562"/>
            <a:ext cx="3190875" cy="63384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8101124-0DEB-C94C-A26B-F82833822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72411"/>
            <a:ext cx="12192000" cy="288000"/>
          </a:xfrm>
          <a:prstGeom prst="rect">
            <a:avLst/>
          </a:prstGeom>
          <a:solidFill>
            <a:srgbClr val="003366"/>
          </a:solidFill>
          <a:ln w="6350">
            <a:noFill/>
            <a:prstDash val="dash"/>
            <a:miter lim="800000"/>
            <a:headEnd/>
            <a:tailEnd/>
          </a:ln>
          <a:effectLst/>
        </p:spPr>
        <p:txBody>
          <a:bodyPr lIns="75457" tIns="75457" rIns="75457" bIns="75457" anchor="ctr"/>
          <a:lstStyle>
            <a:defPPr>
              <a:defRPr lang="en-GB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l"/>
            <a:r>
              <a:rPr lang="en-GB" sz="1400" b="1" dirty="0">
                <a:solidFill>
                  <a:schemeClr val="bg1"/>
                </a:solidFill>
                <a:cs typeface="Arial" panose="020B0604020202020204" pitchFamily="34" charset="0"/>
              </a:rPr>
              <a:t>Security Services </a:t>
            </a:r>
            <a:endParaRPr lang="en-GB" sz="1400" i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5" name="Table 3">
            <a:extLst>
              <a:ext uri="{FF2B5EF4-FFF2-40B4-BE49-F238E27FC236}">
                <a16:creationId xmlns:a16="http://schemas.microsoft.com/office/drawing/2014/main" id="{0F4623C2-9989-8E6E-12DD-FBF6A6B90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91289"/>
              </p:ext>
            </p:extLst>
          </p:nvPr>
        </p:nvGraphicFramePr>
        <p:xfrm>
          <a:off x="636795" y="1393836"/>
          <a:ext cx="10969210" cy="5362523"/>
        </p:xfrm>
        <a:graphic>
          <a:graphicData uri="http://schemas.openxmlformats.org/drawingml/2006/table">
            <a:tbl>
              <a:tblPr firstRow="1" firstCol="1" bandRow="1">
                <a:tableStyleId>{EB344D84-9AFB-497E-A393-DC336BA19D2E}</a:tableStyleId>
              </a:tblPr>
              <a:tblGrid>
                <a:gridCol w="2193672">
                  <a:extLst>
                    <a:ext uri="{9D8B030D-6E8A-4147-A177-3AD203B41FA5}">
                      <a16:colId xmlns:a16="http://schemas.microsoft.com/office/drawing/2014/main" val="3074593227"/>
                    </a:ext>
                  </a:extLst>
                </a:gridCol>
                <a:gridCol w="2109269">
                  <a:extLst>
                    <a:ext uri="{9D8B030D-6E8A-4147-A177-3AD203B41FA5}">
                      <a16:colId xmlns:a16="http://schemas.microsoft.com/office/drawing/2014/main" val="3740528818"/>
                    </a:ext>
                  </a:extLst>
                </a:gridCol>
                <a:gridCol w="2278078">
                  <a:extLst>
                    <a:ext uri="{9D8B030D-6E8A-4147-A177-3AD203B41FA5}">
                      <a16:colId xmlns:a16="http://schemas.microsoft.com/office/drawing/2014/main" val="1198153022"/>
                    </a:ext>
                  </a:extLst>
                </a:gridCol>
                <a:gridCol w="2193672">
                  <a:extLst>
                    <a:ext uri="{9D8B030D-6E8A-4147-A177-3AD203B41FA5}">
                      <a16:colId xmlns:a16="http://schemas.microsoft.com/office/drawing/2014/main" val="2785619917"/>
                    </a:ext>
                  </a:extLst>
                </a:gridCol>
                <a:gridCol w="2194519">
                  <a:extLst>
                    <a:ext uri="{9D8B030D-6E8A-4147-A177-3AD203B41FA5}">
                      <a16:colId xmlns:a16="http://schemas.microsoft.com/office/drawing/2014/main" val="2052250050"/>
                    </a:ext>
                  </a:extLst>
                </a:gridCol>
              </a:tblGrid>
              <a:tr h="8068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u="sng" dirty="0">
                          <a:solidFill>
                            <a:schemeClr val="tx1"/>
                          </a:solidFill>
                          <a:effectLst/>
                        </a:rPr>
                        <a:t>SOC</a:t>
                      </a:r>
                      <a:r>
                        <a:rPr lang="bg-BG" sz="1200" dirty="0">
                          <a:solidFill>
                            <a:schemeClr val="tx1"/>
                          </a:solidFill>
                          <a:effectLst/>
                        </a:rPr>
                        <a:t> 24/7</a:t>
                      </a:r>
                      <a:endParaRPr lang="bg-BG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Information Security and Audit</a:t>
                      </a:r>
                      <a:endParaRPr lang="bg-BG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Regulatory Compatibility</a:t>
                      </a:r>
                      <a:endParaRPr lang="bg-BG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Investigation</a:t>
                      </a:r>
                      <a:endParaRPr lang="bg-BG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Training and Prevention</a:t>
                      </a:r>
                      <a:endParaRPr lang="bg-BG" sz="120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1039021508"/>
                  </a:ext>
                </a:extLst>
              </a:tr>
              <a:tr h="10797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Security Information and Event Management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Penetration Testing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Compliance Checks (GDPR, PCI-DSS, ISO 27001, AML, Whistleblowing)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Cyber Triage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General IT Security Training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4086576074"/>
                  </a:ext>
                </a:extLst>
              </a:tr>
              <a:tr h="8068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Breach Prevention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Vulnerability Assessment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IT Procedure Preparation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Crisis Management and Enterprise Communications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Deep Cyber Security Training for Professionals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572537839"/>
                  </a:ext>
                </a:extLst>
              </a:tr>
              <a:tr h="8068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Incident Detection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Web Application Security Testing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GAP Analysis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Post Incident Recovery Services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Anti – Social Engineering Training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1462519598"/>
                  </a:ext>
                </a:extLst>
              </a:tr>
              <a:tr h="5338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Data Exfiltration Prevention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Network Security Testing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Impact Assessment Analysis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Cyber Consulting Services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1108787410"/>
                  </a:ext>
                </a:extLst>
              </a:tr>
              <a:tr h="5338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Proactive Data Monitoring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Infrastructure Security Testing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GDPR Solutions Deployment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3563113891"/>
                  </a:ext>
                </a:extLst>
              </a:tr>
              <a:tr h="5338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SOAR Implementation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Internal IT Audit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NIS 1, NIS 2, NIST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2982046969"/>
                  </a:ext>
                </a:extLst>
              </a:tr>
              <a:tr h="26083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Risk Mitigation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DORA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0" u="non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bg-BG" sz="1200" b="0" u="none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90" marR="68390" marT="0" marB="0" anchor="ctr"/>
                </a:tc>
                <a:extLst>
                  <a:ext uri="{0D108BD9-81ED-4DB2-BD59-A6C34878D82A}">
                    <a16:rowId xmlns:a16="http://schemas.microsoft.com/office/drawing/2014/main" val="17121093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0838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89D88B03-B10B-E11D-36B0-B1B1A0EBEE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0" b="16331"/>
          <a:stretch/>
        </p:blipFill>
        <p:spPr>
          <a:xfrm>
            <a:off x="2681484" y="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4BB8FF-77EF-6677-CA24-5F9BAA854628}"/>
              </a:ext>
            </a:extLst>
          </p:cNvPr>
          <p:cNvSpPr txBox="1"/>
          <p:nvPr/>
        </p:nvSpPr>
        <p:spPr>
          <a:xfrm>
            <a:off x="663389" y="-504264"/>
            <a:ext cx="10672482" cy="1899912"/>
          </a:xfrm>
          <a:prstGeom prst="rect">
            <a:avLst/>
          </a:prstGeom>
          <a:scene3d>
            <a:camera prst="orthographicFront"/>
            <a:lightRig rig="threePt" dir="t"/>
          </a:scene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Network Security and Regulations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E39CA7-7A96-3741-B47E-B401F306A0F8}"/>
              </a:ext>
            </a:extLst>
          </p:cNvPr>
          <p:cNvSpPr txBox="1"/>
          <p:nvPr/>
        </p:nvSpPr>
        <p:spPr>
          <a:xfrm>
            <a:off x="663389" y="2255438"/>
            <a:ext cx="10672482" cy="3742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500" b="1" dirty="0">
                <a:latin typeface="Trebuchet MS" panose="020B0603020202020204" pitchFamily="34" charset="0"/>
              </a:rPr>
              <a:t>Key aspects of network security and regulatory practices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rebuchet MS" panose="020B0603020202020204" pitchFamily="34" charset="0"/>
              </a:rPr>
              <a:t>Security Measures  and Network Monitoring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Trebuchet MS" panose="020B0603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Trebuchet MS" panose="020B0603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rebuchet MS" panose="020B0603020202020204" pitchFamily="34" charset="0"/>
              </a:rPr>
              <a:t>Data Protection and Regulatory Compliance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effectLst/>
              <a:latin typeface="Trebuchet MS" panose="020B0603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effectLst/>
              <a:latin typeface="Trebuchet MS" panose="020B0603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rebuchet MS" panose="020B0603020202020204" pitchFamily="34" charset="0"/>
              </a:rPr>
              <a:t>Regular Audits and Assessments</a:t>
            </a:r>
            <a:r>
              <a:rPr lang="en-US" sz="2800" dirty="0">
                <a:latin typeface="Trebuchet MS" panose="020B0603020202020204" pitchFamily="34" charset="0"/>
              </a:rPr>
              <a:t> and </a:t>
            </a:r>
            <a:r>
              <a:rPr lang="en-US" sz="2800" dirty="0">
                <a:effectLst/>
                <a:latin typeface="Trebuchet MS" panose="020B0603020202020204" pitchFamily="34" charset="0"/>
              </a:rPr>
              <a:t>Employee Awareness and Training</a:t>
            </a:r>
            <a:endParaRPr lang="en-US" sz="28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910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CECEC"/>
            </a:gs>
            <a:gs pos="25000">
              <a:srgbClr val="E3E3E3"/>
            </a:gs>
            <a:gs pos="83000">
              <a:srgbClr val="CCCCCC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F241EB57-0BFB-B82E-8F73-DE4B02BB41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367145"/>
            <a:ext cx="13258800" cy="74580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AB4C71-3FBE-EF4C-EA8E-F09822FD4532}"/>
              </a:ext>
            </a:extLst>
          </p:cNvPr>
          <p:cNvSpPr txBox="1"/>
          <p:nvPr/>
        </p:nvSpPr>
        <p:spPr>
          <a:xfrm>
            <a:off x="-385886" y="0"/>
            <a:ext cx="12696668" cy="902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Security Measures and Network monitoring</a:t>
            </a:r>
          </a:p>
        </p:txBody>
      </p:sp>
      <p:pic>
        <p:nvPicPr>
          <p:cNvPr id="13" name="Picture 12" descr="Logo, Mnemonica&#10;">
            <a:extLst>
              <a:ext uri="{FF2B5EF4-FFF2-40B4-BE49-F238E27FC236}">
                <a16:creationId xmlns:a16="http://schemas.microsoft.com/office/drawing/2014/main" id="{13B46121-1068-3958-0B10-E9CCB371C9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9944100" y="6287255"/>
            <a:ext cx="1962150" cy="38977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86522F-E86D-5738-4786-F5E915C74904}"/>
              </a:ext>
            </a:extLst>
          </p:cNvPr>
          <p:cNvSpPr/>
          <p:nvPr/>
        </p:nvSpPr>
        <p:spPr>
          <a:xfrm>
            <a:off x="285750" y="5460074"/>
            <a:ext cx="8305800" cy="12169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Trebuchet MS" panose="020B0603020202020204" pitchFamily="34" charset="0"/>
              </a:rPr>
              <a:t>IPS / IDS / FIREWALL / 2FA / RBAC</a:t>
            </a:r>
          </a:p>
          <a:p>
            <a:pPr algn="ctr"/>
            <a:r>
              <a:rPr lang="en-US" sz="3200" b="1" dirty="0">
                <a:latin typeface="Trebuchet MS" panose="020B0603020202020204" pitchFamily="34" charset="0"/>
              </a:rPr>
              <a:t>SIEM</a:t>
            </a:r>
          </a:p>
        </p:txBody>
      </p:sp>
    </p:spTree>
    <p:extLst>
      <p:ext uri="{BB962C8B-B14F-4D97-AF65-F5344CB8AC3E}">
        <p14:creationId xmlns:p14="http://schemas.microsoft.com/office/powerpoint/2010/main" val="4025663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51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BFE20B-85BE-8FA6-6BBE-6AD9EC79EC06}"/>
              </a:ext>
            </a:extLst>
          </p:cNvPr>
          <p:cNvSpPr txBox="1"/>
          <p:nvPr/>
        </p:nvSpPr>
        <p:spPr>
          <a:xfrm>
            <a:off x="767875" y="-528814"/>
            <a:ext cx="10993819" cy="14810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Data Protection and Regulatory Compliance</a:t>
            </a:r>
          </a:p>
        </p:txBody>
      </p:sp>
      <p:pic>
        <p:nvPicPr>
          <p:cNvPr id="17" name="Picture 16" descr="A picture containing circle, screenshot, graphics, colorfulness&#10;&#10;Description automatically generated">
            <a:extLst>
              <a:ext uri="{FF2B5EF4-FFF2-40B4-BE49-F238E27FC236}">
                <a16:creationId xmlns:a16="http://schemas.microsoft.com/office/drawing/2014/main" id="{7B12D72D-6B5B-C11A-9D58-C875AD7DB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8" y="1254816"/>
            <a:ext cx="3382013" cy="3390490"/>
          </a:xfrm>
          <a:prstGeom prst="rect">
            <a:avLst/>
          </a:prstGeom>
        </p:spPr>
      </p:pic>
      <p:pic>
        <p:nvPicPr>
          <p:cNvPr id="14" name="Picture 13" descr="A diagram of a general data protection regulation&#10;&#10;Description automatically generated with medium confidence">
            <a:extLst>
              <a:ext uri="{FF2B5EF4-FFF2-40B4-BE49-F238E27FC236}">
                <a16:creationId xmlns:a16="http://schemas.microsoft.com/office/drawing/2014/main" id="{332701F6-D20B-7A00-10EF-9C8B9849F1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883" y="2173301"/>
            <a:ext cx="4620951" cy="4503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A picture containing screenshot, circle, electric blue, majorelle blue&#10;&#10;Description automatically generated">
            <a:extLst>
              <a:ext uri="{FF2B5EF4-FFF2-40B4-BE49-F238E27FC236}">
                <a16:creationId xmlns:a16="http://schemas.microsoft.com/office/drawing/2014/main" id="{9FBABBD2-9E9A-89BC-B933-F03B43063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1429">
            <a:off x="8075378" y="1815269"/>
            <a:ext cx="4126602" cy="2960837"/>
          </a:xfrm>
          <a:prstGeom prst="rect">
            <a:avLst/>
          </a:prstGeom>
        </p:spPr>
      </p:pic>
      <p:pic>
        <p:nvPicPr>
          <p:cNvPr id="13" name="Picture 12" descr="Logo, Mnemonica&#10;">
            <a:extLst>
              <a:ext uri="{FF2B5EF4-FFF2-40B4-BE49-F238E27FC236}">
                <a16:creationId xmlns:a16="http://schemas.microsoft.com/office/drawing/2014/main" id="{13B46121-1068-3958-0B10-E9CCB371C92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9944100" y="6287255"/>
            <a:ext cx="1962150" cy="3897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E02CA6-6A31-E8FD-1C42-14483AC3E4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96" y="2355688"/>
            <a:ext cx="1259709" cy="12597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7681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EC46D1-D391-D8AF-BED7-65D37197ED3A}"/>
              </a:ext>
            </a:extLst>
          </p:cNvPr>
          <p:cNvSpPr txBox="1"/>
          <p:nvPr/>
        </p:nvSpPr>
        <p:spPr>
          <a:xfrm>
            <a:off x="1100467" y="356843"/>
            <a:ext cx="10178934" cy="1328730"/>
          </a:xfrm>
          <a:prstGeom prst="rect">
            <a:avLst/>
          </a:prstGeom>
          <a:solidFill>
            <a:srgbClr val="E3E3E3">
              <a:alpha val="59000"/>
            </a:srgbClr>
          </a:solidFill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Regular Audits and Assessments and Employee Awareness and Training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81A913F-3508-F8F7-6AC0-941E7B501B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0" r="16369" b="-1"/>
          <a:stretch/>
        </p:blipFill>
        <p:spPr>
          <a:xfrm>
            <a:off x="386611" y="2042416"/>
            <a:ext cx="5803323" cy="3890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19" descr="A group of people standing next to a clipboard with a padlock and a lock&#10;&#10;Description automatically generated with low confidence">
            <a:extLst>
              <a:ext uri="{FF2B5EF4-FFF2-40B4-BE49-F238E27FC236}">
                <a16:creationId xmlns:a16="http://schemas.microsoft.com/office/drawing/2014/main" id="{0A3FA081-DFD0-171E-0406-AC8B4A05FB9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2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56"/>
                    </a14:imgEffect>
                    <a14:imgEffect>
                      <a14:saturation sat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07" r="8702" b="-1"/>
          <a:stretch/>
        </p:blipFill>
        <p:spPr>
          <a:xfrm>
            <a:off x="6189934" y="2041235"/>
            <a:ext cx="5803323" cy="3890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Logo, Mnemonica&#10;">
            <a:extLst>
              <a:ext uri="{FF2B5EF4-FFF2-40B4-BE49-F238E27FC236}">
                <a16:creationId xmlns:a16="http://schemas.microsoft.com/office/drawing/2014/main" id="{13B46121-1068-3958-0B10-E9CCB371C92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9944100" y="6287255"/>
            <a:ext cx="1962150" cy="38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99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DD6E11A4-9F6D-1A54-6423-83CD9C213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909" y="2437626"/>
            <a:ext cx="2896548" cy="12381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B58B178-2379-9F10-ACC1-021DBE56AC40}"/>
              </a:ext>
            </a:extLst>
          </p:cNvPr>
          <p:cNvSpPr txBox="1"/>
          <p:nvPr/>
        </p:nvSpPr>
        <p:spPr>
          <a:xfrm>
            <a:off x="4531469" y="1701114"/>
            <a:ext cx="3110496" cy="318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841248">
              <a:spcAft>
                <a:spcPts val="600"/>
              </a:spcAft>
            </a:pP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Handles </a:t>
            </a:r>
            <a:r>
              <a:rPr lang="bg-BG" sz="1472" i="1" kern="1200">
                <a:solidFill>
                  <a:srgbClr val="4D5156"/>
                </a:solidFill>
                <a:latin typeface="arial" panose="020B0604020202020204" pitchFamily="34" charset="0"/>
                <a:ea typeface="+mn-ea"/>
                <a:cs typeface="+mn-cs"/>
              </a:rPr>
              <a:t>~ </a:t>
            </a: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of 30 incidents per day</a:t>
            </a:r>
            <a:endParaRPr lang="bg-BG" sz="1600" i="1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D1D68C-BAB7-DEEB-FA22-87D0D8494B3D}"/>
              </a:ext>
            </a:extLst>
          </p:cNvPr>
          <p:cNvSpPr txBox="1"/>
          <p:nvPr/>
        </p:nvSpPr>
        <p:spPr>
          <a:xfrm>
            <a:off x="873431" y="3861384"/>
            <a:ext cx="3658039" cy="318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841248">
              <a:spcAft>
                <a:spcPts val="600"/>
              </a:spcAft>
            </a:pP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Conducts </a:t>
            </a:r>
            <a:r>
              <a:rPr lang="bg-BG" sz="1472" i="1" kern="1200">
                <a:solidFill>
                  <a:srgbClr val="4D5156"/>
                </a:solidFill>
                <a:latin typeface="arial" panose="020B0604020202020204" pitchFamily="34" charset="0"/>
                <a:ea typeface="+mn-ea"/>
                <a:cs typeface="+mn-cs"/>
              </a:rPr>
              <a:t>~</a:t>
            </a: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 60 investigations per day</a:t>
            </a:r>
            <a:endParaRPr lang="bg-BG" sz="1600" i="1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6C53DAC-8095-EDB7-0E33-401E28A1835D}"/>
              </a:ext>
            </a:extLst>
          </p:cNvPr>
          <p:cNvSpPr txBox="1"/>
          <p:nvPr/>
        </p:nvSpPr>
        <p:spPr>
          <a:xfrm>
            <a:off x="4485993" y="4622590"/>
            <a:ext cx="3110496" cy="542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841248">
              <a:spcAft>
                <a:spcPts val="600"/>
              </a:spcAft>
            </a:pP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Performs </a:t>
            </a:r>
            <a:r>
              <a:rPr lang="bg-BG" sz="1472" i="1" kern="1200">
                <a:solidFill>
                  <a:srgbClr val="4D5156"/>
                </a:solidFill>
                <a:latin typeface="arial" panose="020B0604020202020204" pitchFamily="34" charset="0"/>
                <a:ea typeface="+mn-ea"/>
                <a:cs typeface="+mn-cs"/>
              </a:rPr>
              <a:t>~</a:t>
            </a: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 20 additional (threat hunting) investigations per day</a:t>
            </a:r>
            <a:endParaRPr lang="bg-BG" sz="1600" i="1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60EF694-5895-4ED1-708A-24923DA59F4A}"/>
              </a:ext>
            </a:extLst>
          </p:cNvPr>
          <p:cNvSpPr txBox="1"/>
          <p:nvPr/>
        </p:nvSpPr>
        <p:spPr>
          <a:xfrm>
            <a:off x="7834402" y="3861384"/>
            <a:ext cx="3110496" cy="318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841248">
              <a:spcAft>
                <a:spcPts val="600"/>
              </a:spcAft>
            </a:pP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Investigates </a:t>
            </a:r>
            <a:r>
              <a:rPr lang="bg-BG" sz="1472" i="1" kern="1200">
                <a:solidFill>
                  <a:srgbClr val="4D5156"/>
                </a:solidFill>
                <a:latin typeface="arial" panose="020B0604020202020204" pitchFamily="34" charset="0"/>
                <a:ea typeface="+mn-ea"/>
                <a:cs typeface="+mn-cs"/>
              </a:rPr>
              <a:t>~</a:t>
            </a:r>
            <a:r>
              <a:rPr lang="en-US" sz="1472" i="1" kern="120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ea typeface="+mn-ea"/>
                <a:cs typeface="+mn-cs"/>
              </a:rPr>
              <a:t> 25 alerts per day</a:t>
            </a:r>
            <a:endParaRPr lang="bg-BG" sz="1600" i="1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5A60F68-B50E-8FFA-4A90-68640987E281}"/>
              </a:ext>
            </a:extLst>
          </p:cNvPr>
          <p:cNvSpPr/>
          <p:nvPr/>
        </p:nvSpPr>
        <p:spPr>
          <a:xfrm>
            <a:off x="677693" y="2523731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Endpoint Security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3300F47-116E-F533-5DAE-3C46A112EF0E}"/>
              </a:ext>
            </a:extLst>
          </p:cNvPr>
          <p:cNvSpPr/>
          <p:nvPr/>
        </p:nvSpPr>
        <p:spPr>
          <a:xfrm>
            <a:off x="2268597" y="643466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Cloud Security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4F4B6AC-E590-1AA4-E009-28DDDEE95D09}"/>
              </a:ext>
            </a:extLst>
          </p:cNvPr>
          <p:cNvSpPr/>
          <p:nvPr/>
        </p:nvSpPr>
        <p:spPr>
          <a:xfrm>
            <a:off x="873431" y="4809702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Network Security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7A274D4-D10B-08D0-3171-4F88FBF2674C}"/>
              </a:ext>
            </a:extLst>
          </p:cNvPr>
          <p:cNvSpPr/>
          <p:nvPr/>
        </p:nvSpPr>
        <p:spPr>
          <a:xfrm>
            <a:off x="4485993" y="5689706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Data Protection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F92035B-88E1-BCA3-E370-B4B97A52F503}"/>
              </a:ext>
            </a:extLst>
          </p:cNvPr>
          <p:cNvSpPr/>
          <p:nvPr/>
        </p:nvSpPr>
        <p:spPr>
          <a:xfrm>
            <a:off x="8253089" y="4758720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Security Operations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4C5288A0-5311-AC61-9707-BDCD612617A5}"/>
              </a:ext>
            </a:extLst>
          </p:cNvPr>
          <p:cNvSpPr/>
          <p:nvPr/>
        </p:nvSpPr>
        <p:spPr>
          <a:xfrm>
            <a:off x="8723975" y="2572264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Server Security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C184C318-6562-1977-A93D-D9BEEA47020F}"/>
              </a:ext>
            </a:extLst>
          </p:cNvPr>
          <p:cNvSpPr/>
          <p:nvPr/>
        </p:nvSpPr>
        <p:spPr>
          <a:xfrm>
            <a:off x="7769974" y="643466"/>
            <a:ext cx="2790332" cy="5248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248">
              <a:spcAft>
                <a:spcPts val="600"/>
              </a:spcAft>
            </a:pPr>
            <a:r>
              <a:rPr lang="en-US" sz="1656" b="1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CASB</a:t>
            </a:r>
            <a:endParaRPr lang="bg-BG" b="1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B2E0A59A-F5CD-60E4-C1C7-337BD042563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73296" y="655564"/>
            <a:ext cx="501080" cy="50108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D5CE3C34-C7A3-042D-7553-57C3E434CE4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7751" y="4864079"/>
            <a:ext cx="419469" cy="41946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BD4F22FC-9AC6-33FF-B4B1-3EF872A28897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990197" y="2654980"/>
            <a:ext cx="349885" cy="34988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44BDEB7-91E9-D943-33B4-72EC0AF9DC5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81025" y="5736629"/>
            <a:ext cx="477904" cy="47790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F46DE8B-3FB8-E30A-99AE-09B1E0D76016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74191" y="4796242"/>
            <a:ext cx="449783" cy="449783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52C8BFD8-F8C3-2446-A153-708842879BA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03172" y="2572264"/>
            <a:ext cx="414314" cy="41431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0E9EE0F4-D902-0697-D89F-513E3DAAB11A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53089" y="685326"/>
            <a:ext cx="441106" cy="44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517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Logo, Mnemonica&#10;">
            <a:extLst>
              <a:ext uri="{FF2B5EF4-FFF2-40B4-BE49-F238E27FC236}">
                <a16:creationId xmlns:a16="http://schemas.microsoft.com/office/drawing/2014/main" id="{13B46121-1068-3958-0B10-E9CCB371C9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9944100" y="6287255"/>
            <a:ext cx="1962150" cy="3897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78819C0-BDB0-AAEE-7A2A-459C903CC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952" y="572476"/>
            <a:ext cx="5832648" cy="288000"/>
          </a:xfrm>
          <a:prstGeom prst="rect">
            <a:avLst/>
          </a:prstGeom>
          <a:solidFill>
            <a:srgbClr val="003366"/>
          </a:solidFill>
          <a:ln w="6350">
            <a:noFill/>
            <a:prstDash val="dash"/>
            <a:miter lim="800000"/>
            <a:headEnd/>
            <a:tailEnd/>
          </a:ln>
          <a:effectLst/>
        </p:spPr>
        <p:txBody>
          <a:bodyPr lIns="75457" tIns="75457" rIns="75457" bIns="75457" anchor="ctr"/>
          <a:lstStyle>
            <a:defPPr>
              <a:defRPr lang="en-GB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l"/>
            <a:r>
              <a:rPr lang="fr-FR" sz="1400" b="1" dirty="0">
                <a:solidFill>
                  <a:schemeClr val="bg1"/>
                </a:solidFill>
                <a:cs typeface="Arial" panose="020B0604020202020204" pitchFamily="34" charset="0"/>
              </a:rPr>
              <a:t>SOC Structure</a:t>
            </a:r>
            <a:endParaRPr lang="fr-FR" sz="1400" i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A18CBC1-5094-E3B4-5FE5-2A9438149E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9472" y="568040"/>
            <a:ext cx="5832648" cy="288000"/>
          </a:xfrm>
          <a:prstGeom prst="rect">
            <a:avLst/>
          </a:prstGeom>
          <a:solidFill>
            <a:srgbClr val="003366"/>
          </a:solidFill>
          <a:ln w="6350">
            <a:noFill/>
            <a:prstDash val="dash"/>
            <a:miter lim="800000"/>
            <a:headEnd/>
            <a:tailEnd/>
          </a:ln>
          <a:effectLst/>
        </p:spPr>
        <p:txBody>
          <a:bodyPr lIns="75457" tIns="75457" rIns="75457" bIns="75457" anchor="ctr"/>
          <a:lstStyle>
            <a:defPPr>
              <a:defRPr lang="en-GB"/>
            </a:defPPr>
            <a:lvl1pPr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5000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l"/>
            <a:r>
              <a:rPr lang="fr-FR" sz="1400" b="1" dirty="0">
                <a:solidFill>
                  <a:schemeClr val="bg1"/>
                </a:solidFill>
                <a:cs typeface="Arial" panose="020B0604020202020204" pitchFamily="34" charset="0"/>
              </a:rPr>
              <a:t>SOC Running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353F37FB-79DD-17BB-B831-2085414438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95" y="1078793"/>
            <a:ext cx="5221953" cy="5361878"/>
          </a:xfrm>
          <a:prstGeom prst="rect">
            <a:avLst/>
          </a:prstGeom>
        </p:spPr>
      </p:pic>
      <p:graphicFrame>
        <p:nvGraphicFramePr>
          <p:cNvPr id="5" name="Diagram 29">
            <a:extLst>
              <a:ext uri="{FF2B5EF4-FFF2-40B4-BE49-F238E27FC236}">
                <a16:creationId xmlns:a16="http://schemas.microsoft.com/office/drawing/2014/main" id="{A7BA696B-8DC6-7C2A-2E97-47428949D2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7338281"/>
              </p:ext>
            </p:extLst>
          </p:nvPr>
        </p:nvGraphicFramePr>
        <p:xfrm>
          <a:off x="6445783" y="1364565"/>
          <a:ext cx="5600026" cy="5091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56838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20D9ACD6-0117-DA45-8409-82571B0DE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6352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0C9BD6-6C70-787D-121C-2D9CD6280132}"/>
              </a:ext>
            </a:extLst>
          </p:cNvPr>
          <p:cNvSpPr txBox="1"/>
          <p:nvPr/>
        </p:nvSpPr>
        <p:spPr>
          <a:xfrm>
            <a:off x="6014706" y="1255169"/>
            <a:ext cx="48320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Thank you for your attention!</a:t>
            </a:r>
            <a:endParaRPr lang="bg-BG" sz="4400" b="1" i="1" dirty="0">
              <a:solidFill>
                <a:schemeClr val="bg2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  <p:pic>
        <p:nvPicPr>
          <p:cNvPr id="2" name="Picture 1" descr="Logo, Mnemonica&#10;">
            <a:extLst>
              <a:ext uri="{FF2B5EF4-FFF2-40B4-BE49-F238E27FC236}">
                <a16:creationId xmlns:a16="http://schemas.microsoft.com/office/drawing/2014/main" id="{96CABA69-EE8F-C932-F090-4A08A205CB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5" t="35484" r="16721" b="41201"/>
          <a:stretch/>
        </p:blipFill>
        <p:spPr>
          <a:xfrm>
            <a:off x="9232384" y="6142291"/>
            <a:ext cx="2803672" cy="556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3E20C8-663B-E9C6-1D19-1CC2460D7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025" y="533922"/>
            <a:ext cx="2279502" cy="227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2087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4cb93a5-6d71-4a68-8230-c981fafefedd">
      <Terms xmlns="http://schemas.microsoft.com/office/infopath/2007/PartnerControls"/>
    </lcf76f155ced4ddcb4097134ff3c332f>
    <TaxCatchAll xmlns="c3bfede3-cd84-46ae-a259-d6d8e635637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1D0C72DA8CA5408C1CFE1F8CC6205B" ma:contentTypeVersion="13" ma:contentTypeDescription="Create a new document." ma:contentTypeScope="" ma:versionID="9ac038850f7001b3af1b98c20239d6ea">
  <xsd:schema xmlns:xsd="http://www.w3.org/2001/XMLSchema" xmlns:xs="http://www.w3.org/2001/XMLSchema" xmlns:p="http://schemas.microsoft.com/office/2006/metadata/properties" xmlns:ns2="64cb93a5-6d71-4a68-8230-c981fafefedd" xmlns:ns3="c3bfede3-cd84-46ae-a259-d6d8e635637a" targetNamespace="http://schemas.microsoft.com/office/2006/metadata/properties" ma:root="true" ma:fieldsID="03955ea1b7c1bee330e8c5bc99dfb954" ns2:_="" ns3:_="">
    <xsd:import namespace="64cb93a5-6d71-4a68-8230-c981fafefedd"/>
    <xsd:import namespace="c3bfede3-cd84-46ae-a259-d6d8e63563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cb93a5-6d71-4a68-8230-c981fafefe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517a7a26-5e75-4eb2-9c04-7e4ab992648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bfede3-cd84-46ae-a259-d6d8e635637a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a859f12-bc3e-4376-bdeb-6d59990bd195}" ma:internalName="TaxCatchAll" ma:showField="CatchAllData" ma:web="c3bfede3-cd84-46ae-a259-d6d8e63563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EE819B-6358-4261-9457-FEDFBCE33ED5}">
  <ds:schemaRefs>
    <ds:schemaRef ds:uri="http://schemas.microsoft.com/office/2006/documentManagement/types"/>
    <ds:schemaRef ds:uri="http://purl.org/dc/dcmitype/"/>
    <ds:schemaRef ds:uri="c3bfede3-cd84-46ae-a259-d6d8e635637a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64cb93a5-6d71-4a68-8230-c981fafefedd"/>
    <ds:schemaRef ds:uri="http://www.w3.org/XML/1998/namespace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591AC4C-BCA8-4C0F-A888-1F17EE063B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57EBF0-EF74-46F9-9E31-D221A391CD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cb93a5-6d71-4a68-8230-c981fafefedd"/>
    <ds:schemaRef ds:uri="c3bfede3-cd84-46ae-a259-d6d8e63563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395</Words>
  <Application>Microsoft Office PowerPoint</Application>
  <PresentationFormat>Widescreen</PresentationFormat>
  <Paragraphs>106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</vt:lpstr>
      <vt:lpstr>Calibri</vt:lpstr>
      <vt:lpstr>Calibri Light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Gergana Grigorova</dc:creator>
  <cp:lastModifiedBy>Vihren Slavchev</cp:lastModifiedBy>
  <cp:revision>28</cp:revision>
  <dcterms:created xsi:type="dcterms:W3CDTF">2022-11-25T14:30:05Z</dcterms:created>
  <dcterms:modified xsi:type="dcterms:W3CDTF">2023-06-26T22:20:47Z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0x0101009C1D0C72DA8CA5408C1CFE1F8CC6205B</vt:lpwstr>
  </property>
</Properties>
</file>